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4.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5.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6.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7.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8.xml" ContentType="application/vnd.openxmlformats-officedocument.theme+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theme/theme9.xml" ContentType="application/vnd.openxmlformats-officedocument.theme+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theme/theme11.xml" ContentType="application/vnd.openxmlformats-officedocument.theme+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12.xml" ContentType="application/vnd.openxmlformats-officedocument.theme+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3.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 id="2147483864" r:id="rId2"/>
    <p:sldMasterId id="2147483900" r:id="rId3"/>
    <p:sldMasterId id="2147483924" r:id="rId4"/>
    <p:sldMasterId id="2147483954" r:id="rId5"/>
    <p:sldMasterId id="2147483996" r:id="rId6"/>
    <p:sldMasterId id="2147484008" r:id="rId7"/>
    <p:sldMasterId id="2147484050" r:id="rId8"/>
    <p:sldMasterId id="2147484104" r:id="rId9"/>
    <p:sldMasterId id="2147484122" r:id="rId10"/>
    <p:sldMasterId id="2147484152" r:id="rId11"/>
    <p:sldMasterId id="2147484164" r:id="rId12"/>
    <p:sldMasterId id="2147484182" r:id="rId13"/>
    <p:sldMasterId id="2147484200" r:id="rId14"/>
  </p:sld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4.xml"/><Relationship Id="rId26" Type="http://schemas.openxmlformats.org/officeDocument/2006/relationships/slide" Target="slides/slide12.xml"/><Relationship Id="rId21" Type="http://schemas.openxmlformats.org/officeDocument/2006/relationships/slide" Target="slides/slide7.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2.xml"/><Relationship Id="rId20" Type="http://schemas.openxmlformats.org/officeDocument/2006/relationships/slide" Target="slides/slide6.xml"/><Relationship Id="rId29" Type="http://schemas.openxmlformats.org/officeDocument/2006/relationships/slide" Target="slides/slide1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theme" Target="theme/theme1.xml"/><Relationship Id="rId10" Type="http://schemas.openxmlformats.org/officeDocument/2006/relationships/slideMaster" Target="slideMasters/slideMaster10.xml"/><Relationship Id="rId19" Type="http://schemas.openxmlformats.org/officeDocument/2006/relationships/slide" Target="slides/slide5.xml"/><Relationship Id="rId31" Type="http://schemas.openxmlformats.org/officeDocument/2006/relationships/slide" Target="slides/slide17.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viewProps" Target="viewProps.xml"/><Relationship Id="rId8" Type="http://schemas.openxmlformats.org/officeDocument/2006/relationships/slideMaster" Target="slideMasters/slideMaster8.xml"/><Relationship Id="rId3" Type="http://schemas.openxmlformats.org/officeDocument/2006/relationships/slideMaster" Target="slideMasters/slideMaster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838714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25965866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521480101"/>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F2F6CB-C69D-4E1B-8B82-726E7CA585B8}" type="slidenum">
              <a:rPr lang="en-IN" smtClean="0"/>
              <a:t>‹#›</a:t>
            </a:fld>
            <a:endParaRPr lang="en-IN"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372035"/>
      </p:ext>
    </p:extLst>
  </p:cSld>
  <p:clrMapOvr>
    <a:overrideClrMapping bg1="dk1" tx1="lt1" bg2="dk2" tx2="lt2" accent1="accent1" accent2="accent2" accent3="accent3" accent4="accent4" accent5="accent5" accent6="accent6" hlink="hlink" folHlink="folHlink"/>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032475749"/>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endParaRPr lang="en-US" dirty="0"/>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651554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14954704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87948323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91857269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10512485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20866553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11292840" cy="5128923"/>
          </a:xfrm>
          <a:solidFill>
            <a:schemeClr val="accent1"/>
          </a:solid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1782807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52194555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655929869"/>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58591123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062931966"/>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82839855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4318433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9788229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805172362"/>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03138878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0453128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806225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6486952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13149625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5335028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962631180"/>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7402358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30368782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328319311"/>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791758441"/>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163244246"/>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76285906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110497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7919791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9406708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700378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67189121"/>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26771757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31041759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12459987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276344984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783914726"/>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26795002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613352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56829755"/>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64421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71223605"/>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9179478"/>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14019965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40759496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82131057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32419756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1521334111"/>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834242350"/>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720022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896947067"/>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968493080"/>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45837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673260334"/>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486414756"/>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40054702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844596272"/>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423375296"/>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27338102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7461762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858997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08821521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018925549"/>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067353021"/>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04071147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009572641"/>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8880876"/>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00843003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572499202"/>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92405246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9255346" y="2750337"/>
            <a:ext cx="1171888" cy="1356442"/>
          </a:xfrm>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705986861"/>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0597136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a:xfrm>
            <a:off x="2692397" y="5037663"/>
            <a:ext cx="5214635" cy="279400"/>
          </a:xfrm>
        </p:spPr>
        <p:txBody>
          <a:bodyPr/>
          <a:lstStyle/>
          <a:p>
            <a:endParaRPr lang="en-IN" dirty="0"/>
          </a:p>
        </p:txBody>
      </p:sp>
      <p:sp>
        <p:nvSpPr>
          <p:cNvPr id="6" name="Slide Number Placeholder 5"/>
          <p:cNvSpPr>
            <a:spLocks noGrp="1"/>
          </p:cNvSpPr>
          <p:nvPr>
            <p:ph type="sldNum" sz="quarter" idx="12"/>
          </p:nvPr>
        </p:nvSpPr>
        <p:spPr>
          <a:xfrm>
            <a:off x="8956900" y="5037663"/>
            <a:ext cx="551167" cy="279400"/>
          </a:xfrm>
        </p:spPr>
        <p:txBody>
          <a:bodyPr/>
          <a:lstStyle/>
          <a:p>
            <a:fld id="{4FF2F6CB-C69D-4E1B-8B82-726E7CA585B8}" type="slidenum">
              <a:rPr lang="en-IN" smtClean="0"/>
              <a:t>‹#›</a:t>
            </a:fld>
            <a:endParaRPr lang="en-IN"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8212657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a:xfrm>
            <a:off x="10729455" y="2869895"/>
            <a:ext cx="1154151" cy="1090789"/>
          </a:xfrm>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863338037"/>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763692001"/>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552967800"/>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42717437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542797955"/>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23492738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88533284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309"/>
            <a:ext cx="1154151" cy="1090789"/>
          </a:xfrm>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8477226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11615"/>
            <a:ext cx="1154151" cy="1090789"/>
          </a:xfrm>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477009802"/>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4FF2F6CB-C69D-4E1B-8B82-726E7CA585B8}" type="slidenum">
              <a:rPr lang="en-IN" smtClean="0"/>
              <a:t>‹#›</a:t>
            </a:fld>
            <a:endParaRPr lang="en-IN"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5946612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15858941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a:xfrm>
            <a:off x="10729455" y="4709925"/>
            <a:ext cx="1154151" cy="1090789"/>
          </a:xfrm>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18946130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390189729"/>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033857914"/>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005205669"/>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a:xfrm>
            <a:off x="680321" y="5936188"/>
            <a:ext cx="6126805" cy="365125"/>
          </a:xfrm>
        </p:spPr>
        <p:txBody>
          <a:bodyPr/>
          <a:lstStyle/>
          <a:p>
            <a:endParaRPr lang="en-IN"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3344760295"/>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a:xfrm>
            <a:off x="3962399" y="5870575"/>
            <a:ext cx="4893958" cy="377825"/>
          </a:xfrm>
        </p:spPr>
        <p:txBody>
          <a:bodyPr/>
          <a:lstStyle/>
          <a:p>
            <a:endParaRPr lang="en-IN" dirty="0"/>
          </a:p>
        </p:txBody>
      </p:sp>
      <p:sp>
        <p:nvSpPr>
          <p:cNvPr id="6" name="Slide Number Placeholder 5"/>
          <p:cNvSpPr>
            <a:spLocks noGrp="1"/>
          </p:cNvSpPr>
          <p:nvPr>
            <p:ph type="sldNum" sz="quarter" idx="12"/>
          </p:nvPr>
        </p:nvSpPr>
        <p:spPr>
          <a:xfrm>
            <a:off x="10608958" y="5870575"/>
            <a:ext cx="551167" cy="377825"/>
          </a:xfrm>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412456070"/>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585908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644164427"/>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48691541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5910071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06888"/>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658303299"/>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63537815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669834651"/>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96475501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38314087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77080448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3983696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9574539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62816006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903940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14972268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653787306"/>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6150641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5676698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9401411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01005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4827478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49714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9935170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5201458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479053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0421165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442888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528747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81834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683877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78444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99271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a:xfrm>
            <a:off x="2416500" y="329307"/>
            <a:ext cx="4973915" cy="309201"/>
          </a:xfrm>
        </p:spPr>
        <p:txBody>
          <a:bodyPr/>
          <a:lstStyle/>
          <a:p>
            <a:endParaRPr lang="en-IN" dirty="0"/>
          </a:p>
        </p:txBody>
      </p:sp>
      <p:sp>
        <p:nvSpPr>
          <p:cNvPr id="6" name="Slide Number Placeholder 5"/>
          <p:cNvSpPr>
            <a:spLocks noGrp="1"/>
          </p:cNvSpPr>
          <p:nvPr>
            <p:ph type="sldNum" sz="quarter" idx="12"/>
          </p:nvPr>
        </p:nvSpPr>
        <p:spPr>
          <a:xfrm>
            <a:off x="1437664" y="798973"/>
            <a:ext cx="811019" cy="503578"/>
          </a:xfrm>
        </p:spPr>
        <p:txBody>
          <a:bodyPr/>
          <a:lstStyle/>
          <a:p>
            <a:fld id="{4FF2F6CB-C69D-4E1B-8B82-726E7CA585B8}" type="slidenum">
              <a:rPr lang="en-IN" smtClean="0"/>
              <a:t>‹#›</a:t>
            </a:fld>
            <a:endParaRPr lang="en-IN"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3543970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62307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033426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41096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2588664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84794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6537225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51561047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48616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a:xfrm>
            <a:off x="1447382" y="318640"/>
            <a:ext cx="5541004" cy="320931"/>
          </a:xfrm>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092613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0375777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3992931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a:xfrm>
            <a:off x="3962399" y="5870575"/>
            <a:ext cx="4893958" cy="377825"/>
          </a:xfrm>
        </p:spPr>
        <p:txBody>
          <a:bodyPr/>
          <a:lstStyle/>
          <a:p>
            <a:endParaRPr lang="en-IN" dirty="0"/>
          </a:p>
        </p:txBody>
      </p:sp>
      <p:sp>
        <p:nvSpPr>
          <p:cNvPr id="6" name="Slide Number Placeholder 5"/>
          <p:cNvSpPr>
            <a:spLocks noGrp="1"/>
          </p:cNvSpPr>
          <p:nvPr>
            <p:ph type="sldNum" sz="quarter" idx="12"/>
          </p:nvPr>
        </p:nvSpPr>
        <p:spPr>
          <a:xfrm>
            <a:off x="10608958" y="5870575"/>
            <a:ext cx="551167" cy="377825"/>
          </a:xfrm>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044727042"/>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1164351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67536058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9237711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36866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9651271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42394532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70258242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8906501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8466245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04400014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6507398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3384127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88293870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6811712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1805974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12826174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extLst>
      <p:ext uri="{BB962C8B-B14F-4D97-AF65-F5344CB8AC3E}">
        <p14:creationId xmlns:p14="http://schemas.microsoft.com/office/powerpoint/2010/main" val="277065642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81788506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IN" dirty="0"/>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4FF2F6CB-C69D-4E1B-8B82-726E7CA585B8}" type="slidenum">
              <a:rPr lang="en-IN" smtClean="0"/>
              <a:t>‹#›</a:t>
            </a:fld>
            <a:endParaRPr lang="en-IN" dirty="0"/>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857089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0248608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588754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654448023"/>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0246469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22773590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85730415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9265945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2818278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5272595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55610010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61556152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083945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44452304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4834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8175032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953058252"/>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17604331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9841137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97162788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IN"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212221356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74899228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447462074"/>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5439638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915353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534240991"/>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85634061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18898198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56295977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6328445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01247091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68519872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78164288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162202626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Date Placeholder 2"/>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72708777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43307172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419899977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262569299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277163906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4963074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C931C5-EECF-4F44-8DF5-CDB22CC185CA}" type="datetimeFigureOut">
              <a:rPr lang="en-IN" smtClean="0"/>
              <a:t>07-09-2023</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4FF2F6CB-C69D-4E1B-8B82-726E7CA585B8}" type="slidenum">
              <a:rPr lang="en-IN" smtClean="0"/>
              <a:t>‹#›</a:t>
            </a:fld>
            <a:endParaRPr lang="en-IN" dirty="0"/>
          </a:p>
        </p:txBody>
      </p:sp>
    </p:spTree>
    <p:extLst>
      <p:ext uri="{BB962C8B-B14F-4D97-AF65-F5344CB8AC3E}">
        <p14:creationId xmlns:p14="http://schemas.microsoft.com/office/powerpoint/2010/main" val="3597797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6.xml"/><Relationship Id="rId3" Type="http://schemas.openxmlformats.org/officeDocument/2006/relationships/slideLayout" Target="../slideLayouts/slideLayout131.xml"/><Relationship Id="rId7" Type="http://schemas.openxmlformats.org/officeDocument/2006/relationships/slideLayout" Target="../slideLayouts/slideLayout135.xml"/><Relationship Id="rId12" Type="http://schemas.openxmlformats.org/officeDocument/2006/relationships/theme" Target="../theme/theme10.xml"/><Relationship Id="rId2" Type="http://schemas.openxmlformats.org/officeDocument/2006/relationships/slideLayout" Target="../slideLayouts/slideLayout130.xml"/><Relationship Id="rId1" Type="http://schemas.openxmlformats.org/officeDocument/2006/relationships/slideLayout" Target="../slideLayouts/slideLayout129.xml"/><Relationship Id="rId6" Type="http://schemas.openxmlformats.org/officeDocument/2006/relationships/slideLayout" Target="../slideLayouts/slideLayout134.xml"/><Relationship Id="rId11" Type="http://schemas.openxmlformats.org/officeDocument/2006/relationships/slideLayout" Target="../slideLayouts/slideLayout139.xml"/><Relationship Id="rId5" Type="http://schemas.openxmlformats.org/officeDocument/2006/relationships/slideLayout" Target="../slideLayouts/slideLayout133.xml"/><Relationship Id="rId10" Type="http://schemas.openxmlformats.org/officeDocument/2006/relationships/slideLayout" Target="../slideLayouts/slideLayout138.xml"/><Relationship Id="rId4" Type="http://schemas.openxmlformats.org/officeDocument/2006/relationships/slideLayout" Target="../slideLayouts/slideLayout132.xml"/><Relationship Id="rId9" Type="http://schemas.openxmlformats.org/officeDocument/2006/relationships/slideLayout" Target="../slideLayouts/slideLayout13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7.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theme" Target="../theme/theme11.xml"/><Relationship Id="rId2" Type="http://schemas.openxmlformats.org/officeDocument/2006/relationships/slideLayout" Target="../slideLayouts/slideLayout141.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0" Type="http://schemas.openxmlformats.org/officeDocument/2006/relationships/slideLayout" Target="../slideLayouts/slideLayout149.xml"/><Relationship Id="rId4" Type="http://schemas.openxmlformats.org/officeDocument/2006/relationships/slideLayout" Target="../slideLayouts/slideLayout143.xml"/><Relationship Id="rId9" Type="http://schemas.openxmlformats.org/officeDocument/2006/relationships/slideLayout" Target="../slideLayouts/slideLayout148.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58.xml"/><Relationship Id="rId13" Type="http://schemas.openxmlformats.org/officeDocument/2006/relationships/slideLayout" Target="../slideLayouts/slideLayout163.xml"/><Relationship Id="rId18" Type="http://schemas.openxmlformats.org/officeDocument/2006/relationships/theme" Target="../theme/theme12.xml"/><Relationship Id="rId3" Type="http://schemas.openxmlformats.org/officeDocument/2006/relationships/slideLayout" Target="../slideLayouts/slideLayout153.xml"/><Relationship Id="rId7" Type="http://schemas.openxmlformats.org/officeDocument/2006/relationships/slideLayout" Target="../slideLayouts/slideLayout157.xml"/><Relationship Id="rId12" Type="http://schemas.openxmlformats.org/officeDocument/2006/relationships/slideLayout" Target="../slideLayouts/slideLayout162.xml"/><Relationship Id="rId17" Type="http://schemas.openxmlformats.org/officeDocument/2006/relationships/slideLayout" Target="../slideLayouts/slideLayout167.xml"/><Relationship Id="rId2" Type="http://schemas.openxmlformats.org/officeDocument/2006/relationships/slideLayout" Target="../slideLayouts/slideLayout152.xml"/><Relationship Id="rId16" Type="http://schemas.openxmlformats.org/officeDocument/2006/relationships/slideLayout" Target="../slideLayouts/slideLayout166.xml"/><Relationship Id="rId1" Type="http://schemas.openxmlformats.org/officeDocument/2006/relationships/slideLayout" Target="../slideLayouts/slideLayout151.xml"/><Relationship Id="rId6" Type="http://schemas.openxmlformats.org/officeDocument/2006/relationships/slideLayout" Target="../slideLayouts/slideLayout156.xml"/><Relationship Id="rId11" Type="http://schemas.openxmlformats.org/officeDocument/2006/relationships/slideLayout" Target="../slideLayouts/slideLayout161.xml"/><Relationship Id="rId5" Type="http://schemas.openxmlformats.org/officeDocument/2006/relationships/slideLayout" Target="../slideLayouts/slideLayout155.xml"/><Relationship Id="rId15" Type="http://schemas.openxmlformats.org/officeDocument/2006/relationships/slideLayout" Target="../slideLayouts/slideLayout165.xml"/><Relationship Id="rId10" Type="http://schemas.openxmlformats.org/officeDocument/2006/relationships/slideLayout" Target="../slideLayouts/slideLayout160.xml"/><Relationship Id="rId4" Type="http://schemas.openxmlformats.org/officeDocument/2006/relationships/slideLayout" Target="../slideLayouts/slideLayout154.xml"/><Relationship Id="rId9" Type="http://schemas.openxmlformats.org/officeDocument/2006/relationships/slideLayout" Target="../slideLayouts/slideLayout159.xml"/><Relationship Id="rId14" Type="http://schemas.openxmlformats.org/officeDocument/2006/relationships/slideLayout" Target="../slideLayouts/slideLayout164.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5.xml"/><Relationship Id="rId13" Type="http://schemas.openxmlformats.org/officeDocument/2006/relationships/slideLayout" Target="../slideLayouts/slideLayout180.xml"/><Relationship Id="rId18" Type="http://schemas.openxmlformats.org/officeDocument/2006/relationships/theme" Target="../theme/theme13.xml"/><Relationship Id="rId3" Type="http://schemas.openxmlformats.org/officeDocument/2006/relationships/slideLayout" Target="../slideLayouts/slideLayout170.xml"/><Relationship Id="rId7" Type="http://schemas.openxmlformats.org/officeDocument/2006/relationships/slideLayout" Target="../slideLayouts/slideLayout174.xml"/><Relationship Id="rId12" Type="http://schemas.openxmlformats.org/officeDocument/2006/relationships/slideLayout" Target="../slideLayouts/slideLayout179.xml"/><Relationship Id="rId17" Type="http://schemas.openxmlformats.org/officeDocument/2006/relationships/slideLayout" Target="../slideLayouts/slideLayout184.xml"/><Relationship Id="rId2" Type="http://schemas.openxmlformats.org/officeDocument/2006/relationships/slideLayout" Target="../slideLayouts/slideLayout169.xml"/><Relationship Id="rId16" Type="http://schemas.openxmlformats.org/officeDocument/2006/relationships/slideLayout" Target="../slideLayouts/slideLayout183.xml"/><Relationship Id="rId1" Type="http://schemas.openxmlformats.org/officeDocument/2006/relationships/slideLayout" Target="../slideLayouts/slideLayout168.xml"/><Relationship Id="rId6" Type="http://schemas.openxmlformats.org/officeDocument/2006/relationships/slideLayout" Target="../slideLayouts/slideLayout173.xml"/><Relationship Id="rId11" Type="http://schemas.openxmlformats.org/officeDocument/2006/relationships/slideLayout" Target="../slideLayouts/slideLayout178.xml"/><Relationship Id="rId5" Type="http://schemas.openxmlformats.org/officeDocument/2006/relationships/slideLayout" Target="../slideLayouts/slideLayout172.xml"/><Relationship Id="rId15" Type="http://schemas.openxmlformats.org/officeDocument/2006/relationships/slideLayout" Target="../slideLayouts/slideLayout182.xml"/><Relationship Id="rId10" Type="http://schemas.openxmlformats.org/officeDocument/2006/relationships/slideLayout" Target="../slideLayouts/slideLayout177.xml"/><Relationship Id="rId19" Type="http://schemas.openxmlformats.org/officeDocument/2006/relationships/image" Target="../media/image13.png"/><Relationship Id="rId4" Type="http://schemas.openxmlformats.org/officeDocument/2006/relationships/slideLayout" Target="../slideLayouts/slideLayout171.xml"/><Relationship Id="rId9" Type="http://schemas.openxmlformats.org/officeDocument/2006/relationships/slideLayout" Target="../slideLayouts/slideLayout176.xml"/><Relationship Id="rId14" Type="http://schemas.openxmlformats.org/officeDocument/2006/relationships/slideLayout" Target="../slideLayouts/slideLayout181.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18" Type="http://schemas.openxmlformats.org/officeDocument/2006/relationships/theme" Target="../theme/theme14.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17" Type="http://schemas.openxmlformats.org/officeDocument/2006/relationships/slideLayout" Target="../slideLayouts/slideLayout201.xml"/><Relationship Id="rId2" Type="http://schemas.openxmlformats.org/officeDocument/2006/relationships/slideLayout" Target="../slideLayouts/slideLayout186.xml"/><Relationship Id="rId16" Type="http://schemas.openxmlformats.org/officeDocument/2006/relationships/slideLayout" Target="../slideLayouts/slideLayout200.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slideLayout" Target="../slideLayouts/slideLayout19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image" Target="../media/image4.png"/><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3.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7.jp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3.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5.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12" Type="http://schemas.openxmlformats.org/officeDocument/2006/relationships/theme" Target="../theme/theme6.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11" Type="http://schemas.openxmlformats.org/officeDocument/2006/relationships/slideLayout" Target="../slideLayouts/slideLayout83.xml"/><Relationship Id="rId5" Type="http://schemas.openxmlformats.org/officeDocument/2006/relationships/slideLayout" Target="../slideLayouts/slideLayout77.xml"/><Relationship Id="rId10" Type="http://schemas.openxmlformats.org/officeDocument/2006/relationships/slideLayout" Target="../slideLayouts/slideLayout82.xml"/><Relationship Id="rId4" Type="http://schemas.openxmlformats.org/officeDocument/2006/relationships/slideLayout" Target="../slideLayouts/slideLayout76.xml"/><Relationship Id="rId9"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theme" Target="../theme/theme7.xml"/><Relationship Id="rId3" Type="http://schemas.openxmlformats.org/officeDocument/2006/relationships/slideLayout" Target="../slideLayouts/slideLayout86.xml"/><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8.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9.xml"/><Relationship Id="rId13" Type="http://schemas.openxmlformats.org/officeDocument/2006/relationships/slideLayout" Target="../slideLayouts/slideLayout124.xml"/><Relationship Id="rId18" Type="http://schemas.openxmlformats.org/officeDocument/2006/relationships/theme" Target="../theme/theme9.xml"/><Relationship Id="rId3" Type="http://schemas.openxmlformats.org/officeDocument/2006/relationships/slideLayout" Target="../slideLayouts/slideLayout114.xml"/><Relationship Id="rId7" Type="http://schemas.openxmlformats.org/officeDocument/2006/relationships/slideLayout" Target="../slideLayouts/slideLayout118.xml"/><Relationship Id="rId12" Type="http://schemas.openxmlformats.org/officeDocument/2006/relationships/slideLayout" Target="../slideLayouts/slideLayout123.xml"/><Relationship Id="rId17" Type="http://schemas.openxmlformats.org/officeDocument/2006/relationships/slideLayout" Target="../slideLayouts/slideLayout128.xml"/><Relationship Id="rId2" Type="http://schemas.openxmlformats.org/officeDocument/2006/relationships/slideLayout" Target="../slideLayouts/slideLayout113.xml"/><Relationship Id="rId16" Type="http://schemas.openxmlformats.org/officeDocument/2006/relationships/slideLayout" Target="../slideLayouts/slideLayout127.xml"/><Relationship Id="rId1" Type="http://schemas.openxmlformats.org/officeDocument/2006/relationships/slideLayout" Target="../slideLayouts/slideLayout112.xml"/><Relationship Id="rId6" Type="http://schemas.openxmlformats.org/officeDocument/2006/relationships/slideLayout" Target="../slideLayouts/slideLayout117.xml"/><Relationship Id="rId11" Type="http://schemas.openxmlformats.org/officeDocument/2006/relationships/slideLayout" Target="../slideLayouts/slideLayout122.xml"/><Relationship Id="rId5" Type="http://schemas.openxmlformats.org/officeDocument/2006/relationships/slideLayout" Target="../slideLayouts/slideLayout116.xml"/><Relationship Id="rId15" Type="http://schemas.openxmlformats.org/officeDocument/2006/relationships/slideLayout" Target="../slideLayouts/slideLayout126.xml"/><Relationship Id="rId10" Type="http://schemas.openxmlformats.org/officeDocument/2006/relationships/slideLayout" Target="../slideLayouts/slideLayout121.xml"/><Relationship Id="rId4" Type="http://schemas.openxmlformats.org/officeDocument/2006/relationships/slideLayout" Target="../slideLayouts/slideLayout115.xml"/><Relationship Id="rId9" Type="http://schemas.openxmlformats.org/officeDocument/2006/relationships/slideLayout" Target="../slideLayouts/slideLayout120.xml"/><Relationship Id="rId14"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537150095"/>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F2F6CB-C69D-4E1B-8B82-726E7CA585B8}"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465569"/>
      </p:ext>
    </p:extLst>
  </p:cSld>
  <p:clrMap bg1="lt1" tx1="dk1" bg2="lt2" tx2="dk2" accent1="accent1" accent2="accent2" accent3="accent3" accent4="accent4" accent5="accent5" accent6="accent6" hlink="hlink" folHlink="folHlink"/>
  <p:sldLayoutIdLst>
    <p:sldLayoutId id="2147484123" r:id="rId1"/>
    <p:sldLayoutId id="2147484124" r:id="rId2"/>
    <p:sldLayoutId id="2147484125" r:id="rId3"/>
    <p:sldLayoutId id="2147484126" r:id="rId4"/>
    <p:sldLayoutId id="2147484127" r:id="rId5"/>
    <p:sldLayoutId id="2147484128" r:id="rId6"/>
    <p:sldLayoutId id="2147484129" r:id="rId7"/>
    <p:sldLayoutId id="2147484130" r:id="rId8"/>
    <p:sldLayoutId id="2147484131" r:id="rId9"/>
    <p:sldLayoutId id="2147484132" r:id="rId10"/>
    <p:sldLayoutId id="214748413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F2F6CB-C69D-4E1B-8B82-726E7CA585B8}"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4300233"/>
      </p:ext>
    </p:extLst>
  </p:cSld>
  <p:clrMap bg1="lt1" tx1="dk1" bg2="lt2" tx2="dk2" accent1="accent1" accent2="accent2" accent3="accent3" accent4="accent4" accent5="accent5" accent6="accent6" hlink="hlink" folHlink="folHlink"/>
  <p:sldLayoutIdLst>
    <p:sldLayoutId id="2147484153" r:id="rId1"/>
    <p:sldLayoutId id="2147484154" r:id="rId2"/>
    <p:sldLayoutId id="2147484155" r:id="rId3"/>
    <p:sldLayoutId id="2147484156" r:id="rId4"/>
    <p:sldLayoutId id="2147484157" r:id="rId5"/>
    <p:sldLayoutId id="2147484158" r:id="rId6"/>
    <p:sldLayoutId id="2147484159" r:id="rId7"/>
    <p:sldLayoutId id="2147484160" r:id="rId8"/>
    <p:sldLayoutId id="2147484161" r:id="rId9"/>
    <p:sldLayoutId id="2147484162" r:id="rId10"/>
    <p:sldLayoutId id="214748416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926299357"/>
      </p:ext>
    </p:extLst>
  </p:cSld>
  <p:clrMap bg1="dk1" tx1="lt1" bg2="dk2" tx2="lt2" accent1="accent1" accent2="accent2" accent3="accent3" accent4="accent4" accent5="accent5" accent6="accent6" hlink="hlink" folHlink="folHlink"/>
  <p:sldLayoutIdLst>
    <p:sldLayoutId id="2147484165" r:id="rId1"/>
    <p:sldLayoutId id="2147484166" r:id="rId2"/>
    <p:sldLayoutId id="2147484167" r:id="rId3"/>
    <p:sldLayoutId id="2147484168" r:id="rId4"/>
    <p:sldLayoutId id="2147484169" r:id="rId5"/>
    <p:sldLayoutId id="2147484170" r:id="rId6"/>
    <p:sldLayoutId id="2147484171" r:id="rId7"/>
    <p:sldLayoutId id="2147484172" r:id="rId8"/>
    <p:sldLayoutId id="2147484173" r:id="rId9"/>
    <p:sldLayoutId id="2147484174" r:id="rId10"/>
    <p:sldLayoutId id="2147484175" r:id="rId11"/>
    <p:sldLayoutId id="2147484176" r:id="rId12"/>
    <p:sldLayoutId id="2147484177" r:id="rId13"/>
    <p:sldLayoutId id="2147484178" r:id="rId14"/>
    <p:sldLayoutId id="2147484179" r:id="rId15"/>
    <p:sldLayoutId id="2147484180" r:id="rId16"/>
    <p:sldLayoutId id="214748418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4282559856"/>
      </p:ext>
    </p:extLst>
  </p:cSld>
  <p:clrMap bg1="dk1" tx1="lt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 id="2147484195" r:id="rId13"/>
    <p:sldLayoutId id="2147484196" r:id="rId14"/>
    <p:sldLayoutId id="2147484197" r:id="rId15"/>
    <p:sldLayoutId id="2147484198" r:id="rId16"/>
    <p:sldLayoutId id="214748419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2830687869"/>
      </p:ext>
    </p:extLst>
  </p:cSld>
  <p:clrMap bg1="dk1" tx1="lt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 id="2147484214" r:id="rId14"/>
    <p:sldLayoutId id="2147484215" r:id="rId15"/>
    <p:sldLayoutId id="2147484216" r:id="rId16"/>
    <p:sldLayoutId id="214748421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924880464"/>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 id="2147483878" r:id="rId14"/>
    <p:sldLayoutId id="2147483879" r:id="rId15"/>
    <p:sldLayoutId id="2147483880" r:id="rId16"/>
    <p:sldLayoutId id="2147483881"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4FF2F6CB-C69D-4E1B-8B82-726E7CA585B8}" type="slidenum">
              <a:rPr lang="en-IN" smtClean="0"/>
              <a:t>‹#›</a:t>
            </a:fld>
            <a:endParaRPr lang="en-IN"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95249325"/>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IN"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527040298"/>
      </p:ext>
    </p:extLst>
  </p:cSld>
  <p:clrMap bg1="dk1" tx1="lt1" bg2="dk2" tx2="lt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 id="2147483938" r:id="rId14"/>
    <p:sldLayoutId id="2147483939" r:id="rId15"/>
    <p:sldLayoutId id="2147483940" r:id="rId16"/>
    <p:sldLayoutId id="2147483941"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IN" dirty="0"/>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1697557858"/>
      </p:ext>
    </p:extLst>
  </p:cSld>
  <p:clrMap bg1="lt1" tx1="dk1" bg2="lt2" tx2="dk2" accent1="accent1" accent2="accent2" accent3="accent3" accent4="accent4" accent5="accent5" accent6="accent6" hlink="hlink" folHlink="folHlink"/>
  <p:sldLayoutIdLst>
    <p:sldLayoutId id="2147483955" r:id="rId1"/>
    <p:sldLayoutId id="2147483956" r:id="rId2"/>
    <p:sldLayoutId id="2147483957" r:id="rId3"/>
    <p:sldLayoutId id="2147483958" r:id="rId4"/>
    <p:sldLayoutId id="2147483959" r:id="rId5"/>
    <p:sldLayoutId id="2147483960" r:id="rId6"/>
    <p:sldLayoutId id="2147483961" r:id="rId7"/>
    <p:sldLayoutId id="2147483962" r:id="rId8"/>
    <p:sldLayoutId id="2147483963" r:id="rId9"/>
    <p:sldLayoutId id="2147483964" r:id="rId10"/>
    <p:sldLayoutId id="2147483965"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IN"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F2F6CB-C69D-4E1B-8B82-726E7CA585B8}" type="slidenum">
              <a:rPr lang="en-IN" smtClean="0"/>
              <a:t>‹#›</a:t>
            </a:fld>
            <a:endParaRPr lang="en-IN"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618567"/>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IN"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447857431"/>
      </p:ext>
    </p:extLst>
  </p:cSld>
  <p:clrMap bg1="dk1" tx1="lt1" bg2="dk2" tx2="lt2" accent1="accent1" accent2="accent2" accent3="accent3" accent4="accent4" accent5="accent5" accent6="accent6" hlink="hlink" folHlink="folHlink"/>
  <p:sldLayoutIdLst>
    <p:sldLayoutId id="2147484009" r:id="rId1"/>
    <p:sldLayoutId id="2147484010" r:id="rId2"/>
    <p:sldLayoutId id="2147484011" r:id="rId3"/>
    <p:sldLayoutId id="2147484012" r:id="rId4"/>
    <p:sldLayoutId id="2147484013" r:id="rId5"/>
    <p:sldLayoutId id="2147484014" r:id="rId6"/>
    <p:sldLayoutId id="2147484015" r:id="rId7"/>
    <p:sldLayoutId id="2147484016" r:id="rId8"/>
    <p:sldLayoutId id="2147484017" r:id="rId9"/>
    <p:sldLayoutId id="2147484018" r:id="rId10"/>
    <p:sldLayoutId id="2147484019" r:id="rId11"/>
    <p:sldLayoutId id="2147484020" r:id="rId12"/>
    <p:sldLayoutId id="2147484021" r:id="rId13"/>
    <p:sldLayoutId id="2147484022" r:id="rId14"/>
    <p:sldLayoutId id="2147484023" r:id="rId15"/>
    <p:sldLayoutId id="2147484024" r:id="rId16"/>
    <p:sldLayoutId id="214748402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IN" dirty="0"/>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3189247612"/>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EC931C5-EECF-4F44-8DF5-CDB22CC185CA}" type="datetimeFigureOut">
              <a:rPr lang="en-IN" smtClean="0"/>
              <a:t>07-09-2023</a:t>
            </a:fld>
            <a:endParaRPr lang="en-IN" dirty="0"/>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FF2F6CB-C69D-4E1B-8B82-726E7CA585B8}" type="slidenum">
              <a:rPr lang="en-IN" smtClean="0"/>
              <a:t>‹#›</a:t>
            </a:fld>
            <a:endParaRPr lang="en-IN" dirty="0"/>
          </a:p>
        </p:txBody>
      </p:sp>
    </p:spTree>
    <p:extLst>
      <p:ext uri="{BB962C8B-B14F-4D97-AF65-F5344CB8AC3E}">
        <p14:creationId xmlns:p14="http://schemas.microsoft.com/office/powerpoint/2010/main" val="1842358932"/>
      </p:ext>
    </p:extLst>
  </p:cSld>
  <p:clrMap bg1="dk1" tx1="lt1" bg2="dk2" tx2="lt2" accent1="accent1" accent2="accent2" accent3="accent3" accent4="accent4" accent5="accent5" accent6="accent6" hlink="hlink" folHlink="folHlink"/>
  <p:sldLayoutIdLst>
    <p:sldLayoutId id="2147484105" r:id="rId1"/>
    <p:sldLayoutId id="2147484106" r:id="rId2"/>
    <p:sldLayoutId id="2147484107" r:id="rId3"/>
    <p:sldLayoutId id="2147484108" r:id="rId4"/>
    <p:sldLayoutId id="2147484109" r:id="rId5"/>
    <p:sldLayoutId id="2147484110" r:id="rId6"/>
    <p:sldLayoutId id="2147484111" r:id="rId7"/>
    <p:sldLayoutId id="2147484112" r:id="rId8"/>
    <p:sldLayoutId id="2147484113" r:id="rId9"/>
    <p:sldLayoutId id="2147484114" r:id="rId10"/>
    <p:sldLayoutId id="2147484115" r:id="rId11"/>
    <p:sldLayoutId id="2147484116" r:id="rId12"/>
    <p:sldLayoutId id="2147484117" r:id="rId13"/>
    <p:sldLayoutId id="2147484118" r:id="rId14"/>
    <p:sldLayoutId id="2147484119" r:id="rId15"/>
    <p:sldLayoutId id="2147484120" r:id="rId16"/>
    <p:sldLayoutId id="214748412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18.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5.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5.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7.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7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1.xml"/></Relationships>
</file>

<file path=ppt/slides/_rels/slide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8.xml"/></Relationships>
</file>

<file path=ppt/slides/_rels/slide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9.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9.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15BC-64A5-E80D-3ED7-6F7425C080B9}"/>
              </a:ext>
            </a:extLst>
          </p:cNvPr>
          <p:cNvSpPr>
            <a:spLocks noGrp="1"/>
          </p:cNvSpPr>
          <p:nvPr>
            <p:ph type="ctrTitle"/>
          </p:nvPr>
        </p:nvSpPr>
        <p:spPr>
          <a:xfrm>
            <a:off x="977153" y="1741254"/>
            <a:ext cx="9144000" cy="3375492"/>
          </a:xfrm>
        </p:spPr>
        <p:txBody>
          <a:bodyPr anchor="ctr">
            <a:normAutofit fontScale="90000"/>
          </a:bodyPr>
          <a:lstStyle/>
          <a:p>
            <a:pPr algn="ctr"/>
            <a:r>
              <a:rPr lang="en-US" dirty="0"/>
              <a:t>Medical Image Encryption by Content-Aware</a:t>
            </a:r>
            <a:br>
              <a:rPr lang="en-US" dirty="0"/>
            </a:br>
            <a:r>
              <a:rPr lang="en-US" dirty="0"/>
              <a:t>DNA Computing for Secure Healthcare</a:t>
            </a:r>
            <a:endParaRPr lang="en-IN" dirty="0"/>
          </a:p>
        </p:txBody>
      </p:sp>
    </p:spTree>
    <p:extLst>
      <p:ext uri="{BB962C8B-B14F-4D97-AF65-F5344CB8AC3E}">
        <p14:creationId xmlns:p14="http://schemas.microsoft.com/office/powerpoint/2010/main" val="721621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89F13B-9A68-CC0F-56A7-5AF4194941EE}"/>
              </a:ext>
            </a:extLst>
          </p:cNvPr>
          <p:cNvSpPr txBox="1"/>
          <p:nvPr/>
        </p:nvSpPr>
        <p:spPr>
          <a:xfrm flipH="1">
            <a:off x="259976" y="770966"/>
            <a:ext cx="11061552" cy="5632311"/>
          </a:xfrm>
          <a:prstGeom prst="rect">
            <a:avLst/>
          </a:prstGeom>
          <a:noFill/>
        </p:spPr>
        <p:txBody>
          <a:bodyPr wrap="square" rtlCol="0">
            <a:spAutoFit/>
          </a:bodyPr>
          <a:lstStyle/>
          <a:p>
            <a:r>
              <a:rPr lang="en-US" dirty="0"/>
              <a:t>The content-aware permutation and diffusion module contains the reversible plaintext-related permutation algorithm and the diffusion algorithm that the information of plain image can be directly calculated in the decryption part without transmitting from the encryption part. These two algorithms take advantage of three types of DNA operations: </a:t>
            </a:r>
          </a:p>
          <a:p>
            <a:endParaRPr lang="en-US" b="1" dirty="0"/>
          </a:p>
          <a:p>
            <a:r>
              <a:rPr lang="en-US" b="1" dirty="0"/>
              <a:t>                                                      1)ADD   2) SUB   3) XOR.</a:t>
            </a:r>
          </a:p>
          <a:p>
            <a:endParaRPr lang="en-US" dirty="0"/>
          </a:p>
          <a:p>
            <a:r>
              <a:rPr lang="en-US" dirty="0"/>
              <a:t>Compared with traditional mathematical and logical operations, these DNA operations contain more diversified forms, which improve the variability of encrypted sequences.</a:t>
            </a:r>
          </a:p>
          <a:p>
            <a:endParaRPr lang="en-US" dirty="0"/>
          </a:p>
          <a:p>
            <a:r>
              <a:rPr lang="en-US" dirty="0"/>
              <a:t>ADD and XOR operations satisfy the commutative law, which means that the result of these operations is exactly the same for the DNA sequence before and after permutation. So, the permutation procedures of the encryption and decryption processes can be realized with the same algorithm and parameters, without transmitting additional data in the LAN. Therefore we are able to increase the efficiency of the process by successfully reducing 2 of the complex operations.</a:t>
            </a:r>
          </a:p>
          <a:p>
            <a:endParaRPr lang="en-IN" dirty="0"/>
          </a:p>
          <a:p>
            <a:r>
              <a:rPr lang="en-US" dirty="0"/>
              <a:t>In the permutation procedure, the proposed module first uses XOR and ADD operations to calculate a result (x1, y1, z1, w1) based on initial key K and DNA-encoded sequence S1. Then we provide this result into the </a:t>
            </a:r>
            <a:r>
              <a:rPr lang="en-US" b="1" dirty="0"/>
              <a:t>Hyperchaotic Lorenz System (HCLS) </a:t>
            </a:r>
            <a:r>
              <a:rPr lang="en-US" dirty="0"/>
              <a:t>to generate a content-aware permutation control sequence Sp.</a:t>
            </a:r>
          </a:p>
        </p:txBody>
      </p:sp>
    </p:spTree>
    <p:extLst>
      <p:ext uri="{BB962C8B-B14F-4D97-AF65-F5344CB8AC3E}">
        <p14:creationId xmlns:p14="http://schemas.microsoft.com/office/powerpoint/2010/main" val="3271911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229355-B018-59AB-CF36-B6F09617CD49}"/>
              </a:ext>
            </a:extLst>
          </p:cNvPr>
          <p:cNvSpPr txBox="1"/>
          <p:nvPr/>
        </p:nvSpPr>
        <p:spPr>
          <a:xfrm>
            <a:off x="313766" y="672353"/>
            <a:ext cx="11465858" cy="369332"/>
          </a:xfrm>
          <a:prstGeom prst="rect">
            <a:avLst/>
          </a:prstGeom>
          <a:noFill/>
        </p:spPr>
        <p:txBody>
          <a:bodyPr wrap="square" rtlCol="0">
            <a:spAutoFit/>
          </a:bodyPr>
          <a:lstStyle/>
          <a:p>
            <a:r>
              <a:rPr lang="en-IN" dirty="0"/>
              <a:t>The </a:t>
            </a:r>
            <a:r>
              <a:rPr lang="en-IN" b="1" dirty="0"/>
              <a:t>HCLS</a:t>
            </a:r>
            <a:r>
              <a:rPr lang="en-IN" dirty="0"/>
              <a:t> is given by:</a:t>
            </a:r>
          </a:p>
        </p:txBody>
      </p:sp>
      <p:pic>
        <p:nvPicPr>
          <p:cNvPr id="6" name="Picture 5">
            <a:extLst>
              <a:ext uri="{FF2B5EF4-FFF2-40B4-BE49-F238E27FC236}">
                <a16:creationId xmlns:a16="http://schemas.microsoft.com/office/drawing/2014/main" id="{E5925602-EADD-CDAF-F6F7-B9F9FFCFBB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073060"/>
            <a:ext cx="6320117" cy="2557645"/>
          </a:xfrm>
          <a:prstGeom prst="rect">
            <a:avLst/>
          </a:prstGeom>
        </p:spPr>
      </p:pic>
      <p:sp>
        <p:nvSpPr>
          <p:cNvPr id="7" name="TextBox 6">
            <a:extLst>
              <a:ext uri="{FF2B5EF4-FFF2-40B4-BE49-F238E27FC236}">
                <a16:creationId xmlns:a16="http://schemas.microsoft.com/office/drawing/2014/main" id="{A82D18D7-24CF-6B8C-351D-F9D389E03BDA}"/>
              </a:ext>
            </a:extLst>
          </p:cNvPr>
          <p:cNvSpPr txBox="1"/>
          <p:nvPr/>
        </p:nvSpPr>
        <p:spPr>
          <a:xfrm>
            <a:off x="493059" y="4096871"/>
            <a:ext cx="11286565" cy="2308324"/>
          </a:xfrm>
          <a:prstGeom prst="rect">
            <a:avLst/>
          </a:prstGeom>
          <a:noFill/>
        </p:spPr>
        <p:txBody>
          <a:bodyPr wrap="square" rtlCol="0">
            <a:spAutoFit/>
          </a:bodyPr>
          <a:lstStyle/>
          <a:p>
            <a:r>
              <a:rPr lang="en-US" dirty="0"/>
              <a:t>Where a, b, c, and γ are the parameters of HCLS, and the system is chaotic when a = 10, b = 8/3, c = 28, and the value γ ∈ [−1.52, −0.06].These are experimental values.</a:t>
            </a:r>
          </a:p>
          <a:p>
            <a:endParaRPr lang="en-US" dirty="0"/>
          </a:p>
          <a:p>
            <a:r>
              <a:rPr lang="en-US" dirty="0"/>
              <a:t>Then, we make the permutation control sequence the rule perform content-aware permutation, and get a permutated sequence. After this, the permutated sequence is input into the DNA diffusion process. During this procedure, the initial key K is utilized again to generate a diffusion control sequence. Finally, DNA operations are used to calculate between the permutated sequence and diffusion control sequence, then generate the permutated and diffused sequence.</a:t>
            </a:r>
            <a:endParaRPr lang="en-IN" dirty="0"/>
          </a:p>
        </p:txBody>
      </p:sp>
    </p:spTree>
    <p:extLst>
      <p:ext uri="{BB962C8B-B14F-4D97-AF65-F5344CB8AC3E}">
        <p14:creationId xmlns:p14="http://schemas.microsoft.com/office/powerpoint/2010/main" val="1961044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2D461C-7928-8E65-FE69-25C3F257CA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564" y="125507"/>
            <a:ext cx="4958071" cy="6598022"/>
          </a:xfrm>
          <a:prstGeom prst="rect">
            <a:avLst/>
          </a:prstGeom>
        </p:spPr>
      </p:pic>
      <p:pic>
        <p:nvPicPr>
          <p:cNvPr id="5" name="Picture 4">
            <a:extLst>
              <a:ext uri="{FF2B5EF4-FFF2-40B4-BE49-F238E27FC236}">
                <a16:creationId xmlns:a16="http://schemas.microsoft.com/office/drawing/2014/main" id="{018CCD0E-284B-F208-1E65-C1061AE1DC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435" y="125506"/>
            <a:ext cx="5844988" cy="6598021"/>
          </a:xfrm>
          <a:prstGeom prst="rect">
            <a:avLst/>
          </a:prstGeom>
        </p:spPr>
      </p:pic>
    </p:spTree>
    <p:extLst>
      <p:ext uri="{BB962C8B-B14F-4D97-AF65-F5344CB8AC3E}">
        <p14:creationId xmlns:p14="http://schemas.microsoft.com/office/powerpoint/2010/main" val="3236405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9BB7845-1236-5ECE-B20F-90DDCD9803FA}"/>
              </a:ext>
            </a:extLst>
          </p:cNvPr>
          <p:cNvSpPr txBox="1"/>
          <p:nvPr/>
        </p:nvSpPr>
        <p:spPr>
          <a:xfrm>
            <a:off x="372035" y="484094"/>
            <a:ext cx="11447929" cy="6370975"/>
          </a:xfrm>
          <a:prstGeom prst="rect">
            <a:avLst/>
          </a:prstGeom>
          <a:noFill/>
        </p:spPr>
        <p:txBody>
          <a:bodyPr wrap="square" rtlCol="0">
            <a:spAutoFit/>
          </a:bodyPr>
          <a:lstStyle/>
          <a:p>
            <a:r>
              <a:rPr lang="en-IN" dirty="0"/>
              <a:t>                                                                          </a:t>
            </a:r>
            <a:r>
              <a:rPr lang="en-IN" sz="2400" b="1" dirty="0"/>
              <a:t>EXPERIMENTAL RESULTS:</a:t>
            </a:r>
          </a:p>
          <a:p>
            <a:endParaRPr lang="en-IN" sz="2400" b="1" dirty="0"/>
          </a:p>
          <a:p>
            <a:r>
              <a:rPr lang="en-IN" b="1" i="1" u="sng" dirty="0"/>
              <a:t>DATASETS USED</a:t>
            </a:r>
            <a:r>
              <a:rPr lang="en-IN" dirty="0"/>
              <a:t> :- We have used </a:t>
            </a:r>
            <a:r>
              <a:rPr lang="en-US" b="1" dirty="0"/>
              <a:t>ChestXray-14, COVID-CT, and fcon_1000 </a:t>
            </a:r>
            <a:r>
              <a:rPr lang="en-US" dirty="0"/>
              <a:t>as our datasets. </a:t>
            </a:r>
          </a:p>
          <a:p>
            <a:endParaRPr lang="en-US" dirty="0"/>
          </a:p>
          <a:p>
            <a:r>
              <a:rPr lang="en-US" dirty="0"/>
              <a:t>ChestX-ray14 is a medical imaging dataset, which comprises 112 120 1024 × 1024 × 8 b single-channel frontal-view X-ray images of 30,805 unique patients. </a:t>
            </a:r>
          </a:p>
          <a:p>
            <a:endParaRPr lang="en-US" dirty="0"/>
          </a:p>
          <a:p>
            <a:r>
              <a:rPr lang="en-US" dirty="0"/>
              <a:t>The COVID-CT dataset has 349 CT images containing clinical findings of COVID-19 from 216 patients. These CT images have no specific size, but are also 8-b single-channel gray images. </a:t>
            </a:r>
          </a:p>
          <a:p>
            <a:endParaRPr lang="en-US" dirty="0"/>
          </a:p>
          <a:p>
            <a:r>
              <a:rPr lang="en-US" dirty="0"/>
              <a:t>Fcon_1000 contains a large number of brain magnetic resonance imaging (MRI) images. In our experiment, they are converted into 8-b gray images for processing.</a:t>
            </a:r>
          </a:p>
          <a:p>
            <a:endParaRPr lang="en-US" dirty="0"/>
          </a:p>
          <a:p>
            <a:r>
              <a:rPr lang="en-US" b="1" i="1" u="sng" dirty="0"/>
              <a:t>KEYSPACE </a:t>
            </a:r>
            <a:r>
              <a:rPr lang="en-US" dirty="0"/>
              <a:t>:- </a:t>
            </a:r>
            <a:r>
              <a:rPr lang="en-US" dirty="0" err="1"/>
              <a:t>Keyspace</a:t>
            </a:r>
            <a:r>
              <a:rPr lang="en-US" dirty="0"/>
              <a:t> is the set of all valid, possible, and distinct keys of a given cryptosystem. Different cipher algorithms usually have different limit to the number of keys by their encryption rules. To resist a brute-force attack, the </a:t>
            </a:r>
            <a:r>
              <a:rPr lang="en-US" dirty="0" err="1"/>
              <a:t>keyspace</a:t>
            </a:r>
            <a:r>
              <a:rPr lang="en-US" dirty="0"/>
              <a:t> is required be large enough, no less than 2100. There are the following two circumstances for the </a:t>
            </a:r>
            <a:r>
              <a:rPr lang="en-US" dirty="0" err="1"/>
              <a:t>keyspace</a:t>
            </a:r>
            <a:r>
              <a:rPr lang="en-US" dirty="0"/>
              <a:t>:-</a:t>
            </a:r>
          </a:p>
          <a:p>
            <a:endParaRPr lang="en-US" b="1" i="1" u="sng" dirty="0"/>
          </a:p>
          <a:p>
            <a:r>
              <a:rPr lang="en-US" dirty="0"/>
              <a:t>The internal keys of our cryptosystem are two parameters p ∈ (0, 0.5) and two initial values x1 ∈ (0, 1) of two PWLCM and four initial values:</a:t>
            </a:r>
          </a:p>
          <a:p>
            <a:r>
              <a:rPr lang="en-US" dirty="0"/>
              <a:t>a) x1 ∈ (−40, 40)                    b) y1 ∈ (−40, 40)                    c) z1 ∈ (1, 81)                    d) w1 ∈ (−250, 250), of the HCLS system.</a:t>
            </a:r>
          </a:p>
          <a:p>
            <a:endParaRPr lang="en-US" dirty="0"/>
          </a:p>
          <a:p>
            <a:endParaRPr lang="en-IN" dirty="0"/>
          </a:p>
        </p:txBody>
      </p:sp>
    </p:spTree>
    <p:extLst>
      <p:ext uri="{BB962C8B-B14F-4D97-AF65-F5344CB8AC3E}">
        <p14:creationId xmlns:p14="http://schemas.microsoft.com/office/powerpoint/2010/main" val="18836235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5D0E66C-A269-AC68-D303-19802DD4D8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577" y="1804767"/>
            <a:ext cx="11240845" cy="2758268"/>
          </a:xfrm>
          <a:prstGeom prst="rect">
            <a:avLst/>
          </a:prstGeom>
        </p:spPr>
      </p:pic>
      <p:sp>
        <p:nvSpPr>
          <p:cNvPr id="4" name="TextBox 3">
            <a:extLst>
              <a:ext uri="{FF2B5EF4-FFF2-40B4-BE49-F238E27FC236}">
                <a16:creationId xmlns:a16="http://schemas.microsoft.com/office/drawing/2014/main" id="{CE7F680A-D4EA-B469-4CE7-E95B4FDB45DD}"/>
              </a:ext>
            </a:extLst>
          </p:cNvPr>
          <p:cNvSpPr txBox="1"/>
          <p:nvPr/>
        </p:nvSpPr>
        <p:spPr>
          <a:xfrm flipH="1">
            <a:off x="367552" y="717176"/>
            <a:ext cx="11625443" cy="461665"/>
          </a:xfrm>
          <a:prstGeom prst="rect">
            <a:avLst/>
          </a:prstGeom>
          <a:noFill/>
        </p:spPr>
        <p:txBody>
          <a:bodyPr wrap="square" rtlCol="0">
            <a:spAutoFit/>
          </a:bodyPr>
          <a:lstStyle/>
          <a:p>
            <a:r>
              <a:rPr lang="en-US" dirty="0"/>
              <a:t>                                                              </a:t>
            </a:r>
            <a:r>
              <a:rPr lang="en-US" sz="2400" b="1" dirty="0"/>
              <a:t>Calculation of KEYSPACE of RC-DNA: </a:t>
            </a:r>
            <a:endParaRPr lang="en-IN" sz="2400" b="1" dirty="0"/>
          </a:p>
        </p:txBody>
      </p:sp>
    </p:spTree>
    <p:extLst>
      <p:ext uri="{BB962C8B-B14F-4D97-AF65-F5344CB8AC3E}">
        <p14:creationId xmlns:p14="http://schemas.microsoft.com/office/powerpoint/2010/main" val="14954827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CAE897-4776-5DC3-74C7-A34C78B968CD}"/>
              </a:ext>
            </a:extLst>
          </p:cNvPr>
          <p:cNvSpPr txBox="1"/>
          <p:nvPr/>
        </p:nvSpPr>
        <p:spPr>
          <a:xfrm>
            <a:off x="528918" y="475130"/>
            <a:ext cx="11430000" cy="461665"/>
          </a:xfrm>
          <a:prstGeom prst="rect">
            <a:avLst/>
          </a:prstGeom>
          <a:noFill/>
        </p:spPr>
        <p:txBody>
          <a:bodyPr wrap="square" rtlCol="0">
            <a:spAutoFit/>
          </a:bodyPr>
          <a:lstStyle/>
          <a:p>
            <a:r>
              <a:rPr lang="en-IN" b="1" dirty="0">
                <a:solidFill>
                  <a:schemeClr val="bg1">
                    <a:lumMod val="95000"/>
                    <a:lumOff val="5000"/>
                  </a:schemeClr>
                </a:solidFill>
              </a:rPr>
              <a:t>                                                        </a:t>
            </a:r>
            <a:r>
              <a:rPr lang="en-IN" sz="2400" b="1" dirty="0">
                <a:solidFill>
                  <a:schemeClr val="bg1">
                    <a:lumMod val="95000"/>
                    <a:lumOff val="5000"/>
                  </a:schemeClr>
                </a:solidFill>
              </a:rPr>
              <a:t>HISTOGRAM ANALYSIS :</a:t>
            </a:r>
          </a:p>
        </p:txBody>
      </p:sp>
      <p:pic>
        <p:nvPicPr>
          <p:cNvPr id="4" name="Picture 3">
            <a:extLst>
              <a:ext uri="{FF2B5EF4-FFF2-40B4-BE49-F238E27FC236}">
                <a16:creationId xmlns:a16="http://schemas.microsoft.com/office/drawing/2014/main" id="{290BCF1A-F5F3-6D42-FAE9-8B7868706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82" y="1013012"/>
            <a:ext cx="12021671" cy="5620870"/>
          </a:xfrm>
          <a:prstGeom prst="rect">
            <a:avLst/>
          </a:prstGeom>
        </p:spPr>
      </p:pic>
    </p:spTree>
    <p:extLst>
      <p:ext uri="{BB962C8B-B14F-4D97-AF65-F5344CB8AC3E}">
        <p14:creationId xmlns:p14="http://schemas.microsoft.com/office/powerpoint/2010/main" val="2552968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EBCF1D-4ECA-4BE3-6A29-2758A1BD6A9D}"/>
              </a:ext>
            </a:extLst>
          </p:cNvPr>
          <p:cNvSpPr txBox="1"/>
          <p:nvPr/>
        </p:nvSpPr>
        <p:spPr>
          <a:xfrm>
            <a:off x="439271" y="1021976"/>
            <a:ext cx="11483788" cy="4524315"/>
          </a:xfrm>
          <a:prstGeom prst="rect">
            <a:avLst/>
          </a:prstGeom>
          <a:noFill/>
        </p:spPr>
        <p:txBody>
          <a:bodyPr wrap="square" rtlCol="0">
            <a:spAutoFit/>
          </a:bodyPr>
          <a:lstStyle/>
          <a:p>
            <a:r>
              <a:rPr lang="en-US" sz="2400" dirty="0">
                <a:solidFill>
                  <a:schemeClr val="bg1"/>
                </a:solidFill>
              </a:rPr>
              <a:t>A histogram at each gray level reflects statistical indiscernibility of a cipher image. </a:t>
            </a:r>
          </a:p>
          <a:p>
            <a:endParaRPr lang="en-US" sz="2400" dirty="0">
              <a:solidFill>
                <a:schemeClr val="bg1"/>
              </a:solidFill>
            </a:endParaRPr>
          </a:p>
          <a:p>
            <a:r>
              <a:rPr lang="en-US" sz="2400" dirty="0">
                <a:solidFill>
                  <a:schemeClr val="bg1"/>
                </a:solidFill>
              </a:rPr>
              <a:t>The test plain images are shown in Fig. 4(a)–(e), and the corresponding cipher images in Fig. 4(f)–(j). It can be seen that the noise-like cipher image greatly hides the information of the image, making it difficult for attackers to obtain valid information through cipher images. Therefore, the proposed</a:t>
            </a:r>
          </a:p>
          <a:p>
            <a:r>
              <a:rPr lang="en-US" sz="2400" dirty="0">
                <a:solidFill>
                  <a:schemeClr val="bg1"/>
                </a:solidFill>
              </a:rPr>
              <a:t>RC-DNA can resist statistical analysis attacks.</a:t>
            </a:r>
          </a:p>
          <a:p>
            <a:endParaRPr lang="en-US" sz="2400" dirty="0">
              <a:solidFill>
                <a:schemeClr val="bg1"/>
              </a:solidFill>
            </a:endParaRPr>
          </a:p>
          <a:p>
            <a:r>
              <a:rPr lang="en-US" sz="2400" dirty="0">
                <a:solidFill>
                  <a:schemeClr val="bg1"/>
                </a:solidFill>
              </a:rPr>
              <a:t>The greater the noise-like behavior, the more random is the cipher image and better is the encryption performed and therefore it becomes almost resistant to attacks through brute force.</a:t>
            </a:r>
            <a:endParaRPr lang="en-IN" sz="2400" dirty="0">
              <a:solidFill>
                <a:schemeClr val="bg1"/>
              </a:solidFill>
            </a:endParaRPr>
          </a:p>
        </p:txBody>
      </p:sp>
    </p:spTree>
    <p:extLst>
      <p:ext uri="{BB962C8B-B14F-4D97-AF65-F5344CB8AC3E}">
        <p14:creationId xmlns:p14="http://schemas.microsoft.com/office/powerpoint/2010/main" val="993319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23818F1-9E7F-0A63-3212-D842521ABFCC}"/>
              </a:ext>
            </a:extLst>
          </p:cNvPr>
          <p:cNvSpPr txBox="1"/>
          <p:nvPr/>
        </p:nvSpPr>
        <p:spPr>
          <a:xfrm flipH="1">
            <a:off x="80681" y="546847"/>
            <a:ext cx="11976847" cy="2215991"/>
          </a:xfrm>
          <a:prstGeom prst="rect">
            <a:avLst/>
          </a:prstGeom>
          <a:noFill/>
        </p:spPr>
        <p:txBody>
          <a:bodyPr wrap="square" rtlCol="0">
            <a:spAutoFit/>
          </a:bodyPr>
          <a:lstStyle/>
          <a:p>
            <a:r>
              <a:rPr lang="en-IN" dirty="0"/>
              <a:t>                                                        </a:t>
            </a:r>
            <a:r>
              <a:rPr lang="en-IN" sz="2400" dirty="0">
                <a:solidFill>
                  <a:schemeClr val="bg1"/>
                </a:solidFill>
              </a:rPr>
              <a:t>Pixel Correlation Analysis</a:t>
            </a:r>
          </a:p>
          <a:p>
            <a:endParaRPr lang="en-IN" sz="2400" dirty="0"/>
          </a:p>
          <a:p>
            <a:r>
              <a:rPr lang="en-US" dirty="0"/>
              <a:t>In the field of image encryption, pixel correlation refers to the similarity between adjacent pixels. Images tend to have unique characteristics of strong correlation between adjacent pixels. And, encryption methods need to break the correlation to improve security.</a:t>
            </a:r>
          </a:p>
          <a:p>
            <a:endParaRPr lang="en-US" dirty="0"/>
          </a:p>
          <a:p>
            <a:r>
              <a:rPr lang="en-US" dirty="0"/>
              <a:t>The correlation coefficients of some images and their distributions are shown :</a:t>
            </a:r>
            <a:endParaRPr lang="en-IN" dirty="0"/>
          </a:p>
        </p:txBody>
      </p:sp>
      <p:pic>
        <p:nvPicPr>
          <p:cNvPr id="4" name="Picture 3">
            <a:extLst>
              <a:ext uri="{FF2B5EF4-FFF2-40B4-BE49-F238E27FC236}">
                <a16:creationId xmlns:a16="http://schemas.microsoft.com/office/drawing/2014/main" id="{DBB66F66-AFC9-6D5E-2DAE-21BDD369EBC1}"/>
              </a:ext>
            </a:extLst>
          </p:cNvPr>
          <p:cNvPicPr>
            <a:picLocks noChangeAspect="1"/>
          </p:cNvPicPr>
          <p:nvPr/>
        </p:nvPicPr>
        <p:blipFill rotWithShape="1">
          <a:blip r:embed="rId2">
            <a:extLst>
              <a:ext uri="{28A0092B-C50C-407E-A947-70E740481C1C}">
                <a14:useLocalDpi xmlns:a14="http://schemas.microsoft.com/office/drawing/2010/main" val="0"/>
              </a:ext>
            </a:extLst>
          </a:blip>
          <a:srcRect t="3981"/>
          <a:stretch/>
        </p:blipFill>
        <p:spPr>
          <a:xfrm>
            <a:off x="2779058" y="2762838"/>
            <a:ext cx="6113929" cy="4024700"/>
          </a:xfrm>
          <a:prstGeom prst="rect">
            <a:avLst/>
          </a:prstGeom>
        </p:spPr>
      </p:pic>
    </p:spTree>
    <p:extLst>
      <p:ext uri="{BB962C8B-B14F-4D97-AF65-F5344CB8AC3E}">
        <p14:creationId xmlns:p14="http://schemas.microsoft.com/office/powerpoint/2010/main" val="3565451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DD7B6A-4806-D4DF-B88A-A36174058AC1}"/>
              </a:ext>
            </a:extLst>
          </p:cNvPr>
          <p:cNvSpPr txBox="1"/>
          <p:nvPr/>
        </p:nvSpPr>
        <p:spPr>
          <a:xfrm>
            <a:off x="376518" y="914400"/>
            <a:ext cx="11681011" cy="5632311"/>
          </a:xfrm>
          <a:prstGeom prst="rect">
            <a:avLst/>
          </a:prstGeom>
          <a:noFill/>
        </p:spPr>
        <p:txBody>
          <a:bodyPr wrap="square" rtlCol="0">
            <a:spAutoFit/>
          </a:bodyPr>
          <a:lstStyle/>
          <a:p>
            <a:r>
              <a:rPr lang="en-US" dirty="0"/>
              <a:t>The results show that the plain images have strong correlation between adjacent pixels in different directions, while the corresponding cipher image almost has no correlation. Also, the figure displays the comparison of correlation of the image before and after encryption. </a:t>
            </a:r>
          </a:p>
          <a:p>
            <a:endParaRPr lang="en-US" dirty="0"/>
          </a:p>
          <a:p>
            <a:r>
              <a:rPr lang="en-US" dirty="0"/>
              <a:t>Our algorithm successfully breaks the correlation between adjacent pixels. This is mainly due to the randomness of the proposed DNA encoding process and the permutation algorithm.</a:t>
            </a:r>
          </a:p>
          <a:p>
            <a:endParaRPr lang="en-US" dirty="0"/>
          </a:p>
          <a:p>
            <a:r>
              <a:rPr lang="en-US" dirty="0"/>
              <a:t>Information entropy is a measure of data uncertainty that can reflect the diffusion performance of an image </a:t>
            </a:r>
            <a:r>
              <a:rPr lang="en-US" dirty="0" err="1"/>
              <a:t>cryptosystem.Generally</a:t>
            </a:r>
            <a:r>
              <a:rPr lang="en-US" dirty="0"/>
              <a:t>, the greater the entropy of the cipher image is, the harder it will be for the attacker to crack.</a:t>
            </a:r>
          </a:p>
          <a:p>
            <a:endParaRPr lang="en-US" dirty="0"/>
          </a:p>
          <a:p>
            <a:r>
              <a:rPr lang="en-US" dirty="0"/>
              <a:t>The information entropy of the 8-b encrypted images by our proposed cryptosystem is close to 8, indicating that it has good diffusion performance.</a:t>
            </a:r>
          </a:p>
          <a:p>
            <a:endParaRPr lang="en-US" dirty="0"/>
          </a:p>
          <a:p>
            <a:r>
              <a:rPr lang="en-US" dirty="0"/>
              <a:t>We also calculate the sensitivity of the system and find that our system if immune to differential attacks where</a:t>
            </a:r>
          </a:p>
          <a:p>
            <a:r>
              <a:rPr lang="en-US" dirty="0"/>
              <a:t>the attacker changes the value of a pixel or several pixels in the plain image, and compares the difference</a:t>
            </a:r>
          </a:p>
          <a:p>
            <a:r>
              <a:rPr lang="en-US" dirty="0"/>
              <a:t>between two corresponding cipher images.</a:t>
            </a:r>
          </a:p>
          <a:p>
            <a:endParaRPr lang="en-US" dirty="0"/>
          </a:p>
          <a:p>
            <a:r>
              <a:rPr lang="en-US" dirty="0"/>
              <a:t>Sensitivity calculation is based on 2 parameters : (a) NPCR (number of pixels change rate) and </a:t>
            </a:r>
          </a:p>
          <a:p>
            <a:r>
              <a:rPr lang="en-US" dirty="0"/>
              <a:t>UACI(unified average changing intensity).</a:t>
            </a:r>
            <a:endParaRPr lang="en-IN" dirty="0"/>
          </a:p>
        </p:txBody>
      </p:sp>
    </p:spTree>
    <p:extLst>
      <p:ext uri="{BB962C8B-B14F-4D97-AF65-F5344CB8AC3E}">
        <p14:creationId xmlns:p14="http://schemas.microsoft.com/office/powerpoint/2010/main" val="1340281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FBF760-FFA9-1C03-B8F6-B347908640BE}"/>
              </a:ext>
            </a:extLst>
          </p:cNvPr>
          <p:cNvSpPr txBox="1"/>
          <p:nvPr/>
        </p:nvSpPr>
        <p:spPr>
          <a:xfrm>
            <a:off x="322730" y="394447"/>
            <a:ext cx="10614212" cy="6124754"/>
          </a:xfrm>
          <a:prstGeom prst="rect">
            <a:avLst/>
          </a:prstGeom>
          <a:noFill/>
        </p:spPr>
        <p:txBody>
          <a:bodyPr wrap="square" rtlCol="0">
            <a:spAutoFit/>
          </a:bodyPr>
          <a:lstStyle/>
          <a:p>
            <a:r>
              <a:rPr lang="en-IN" dirty="0"/>
              <a:t>                                                                                </a:t>
            </a:r>
            <a:r>
              <a:rPr lang="en-IN" sz="3200" dirty="0"/>
              <a:t>CONCLUSION:</a:t>
            </a:r>
            <a:endParaRPr lang="en-US" sz="2000" dirty="0"/>
          </a:p>
          <a:p>
            <a:r>
              <a:rPr lang="en-US" sz="2000" dirty="0"/>
              <a:t>To ensure the security of cipher images, we have proposed a novel cryptosystem for secure healthcare with two effective modules: </a:t>
            </a:r>
          </a:p>
          <a:p>
            <a:endParaRPr lang="en-US" sz="2000" dirty="0"/>
          </a:p>
          <a:p>
            <a:r>
              <a:rPr lang="en-US" sz="2000" dirty="0"/>
              <a:t>1) randomly DNA encoding module                   2) content-aware permutation and diffusion module. </a:t>
            </a:r>
          </a:p>
          <a:p>
            <a:endParaRPr lang="en-US" sz="2000" dirty="0"/>
          </a:p>
          <a:p>
            <a:r>
              <a:rPr lang="en-US" sz="2000" dirty="0"/>
              <a:t>The former one builds a random encryption rule selector in DNA encoding process, which increases security by building quantity of random map-pings from image pixels to computations and greatly improves key sensitivity. </a:t>
            </a:r>
          </a:p>
          <a:p>
            <a:endParaRPr lang="en-US" sz="2000" dirty="0"/>
          </a:p>
          <a:p>
            <a:r>
              <a:rPr lang="en-US" sz="2000" dirty="0"/>
              <a:t>The latter module constructs a permutation sequence, which not only encodes information of pixel values, but also breaks the strong correlation between adjacent pixels located in a patch.</a:t>
            </a:r>
          </a:p>
          <a:p>
            <a:endParaRPr lang="en-US" sz="2000" dirty="0"/>
          </a:p>
          <a:p>
            <a:r>
              <a:rPr lang="en-US" sz="2000" dirty="0"/>
              <a:t>Due to the character of high-speed and parallelism, DNA computing has advantage of encrypting large numbers of image data.</a:t>
            </a:r>
          </a:p>
          <a:p>
            <a:endParaRPr lang="en-US" sz="2000" dirty="0"/>
          </a:p>
          <a:p>
            <a:r>
              <a:rPr lang="en-US" sz="2000" dirty="0"/>
              <a:t>If this model can be large scale applied in IoT in the future, with the support of high-performance software and hardware dedicated to DNA computing, the speed of our algorithm can be</a:t>
            </a:r>
          </a:p>
          <a:p>
            <a:r>
              <a:rPr lang="en-US" sz="2000" dirty="0"/>
              <a:t>higher.</a:t>
            </a:r>
            <a:endParaRPr lang="en-IN" sz="2000" dirty="0"/>
          </a:p>
        </p:txBody>
      </p:sp>
    </p:spTree>
    <p:extLst>
      <p:ext uri="{BB962C8B-B14F-4D97-AF65-F5344CB8AC3E}">
        <p14:creationId xmlns:p14="http://schemas.microsoft.com/office/powerpoint/2010/main" val="2765603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A0898-7487-1C39-EC2A-71F46574DCDC}"/>
              </a:ext>
            </a:extLst>
          </p:cNvPr>
          <p:cNvSpPr txBox="1"/>
          <p:nvPr/>
        </p:nvSpPr>
        <p:spPr>
          <a:xfrm flipH="1">
            <a:off x="556706" y="843677"/>
            <a:ext cx="11832517" cy="2400657"/>
          </a:xfrm>
          <a:prstGeom prst="rect">
            <a:avLst/>
          </a:prstGeom>
          <a:noFill/>
        </p:spPr>
        <p:txBody>
          <a:bodyPr wrap="square" rtlCol="0">
            <a:spAutoFit/>
          </a:bodyPr>
          <a:lstStyle/>
          <a:p>
            <a:r>
              <a:rPr lang="en-IN" sz="2400" b="1" dirty="0">
                <a:solidFill>
                  <a:srgbClr val="0070C0"/>
                </a:solidFill>
              </a:rPr>
              <a:t>WHY Medical Image Encryption Is Required ?</a:t>
            </a:r>
          </a:p>
          <a:p>
            <a:endParaRPr lang="en-IN" dirty="0"/>
          </a:p>
          <a:p>
            <a:r>
              <a:rPr lang="en-IN" dirty="0"/>
              <a:t>(a)</a:t>
            </a:r>
            <a:r>
              <a:rPr lang="en-US" dirty="0"/>
              <a:t> Healthcare is an attractive target for cybercrime, due to its high value and weak defences. Researchers generally define information lost, stolen,  displaced, hacked, or communicated without unofficial recipients as a</a:t>
            </a:r>
          </a:p>
          <a:p>
            <a:r>
              <a:rPr lang="en-US" dirty="0"/>
              <a:t>cybersecurity breach of healthcare information.</a:t>
            </a:r>
          </a:p>
          <a:p>
            <a:r>
              <a:rPr lang="en-US" dirty="0"/>
              <a:t>(b</a:t>
            </a:r>
            <a:r>
              <a:rPr lang="en-IN" dirty="0"/>
              <a:t>)</a:t>
            </a:r>
            <a:r>
              <a:rPr lang="en-US" dirty="0"/>
              <a:t>Even small lost, stolen, displaced, hacked, or communicated in personal health data could bring huge damage to patients.</a:t>
            </a:r>
          </a:p>
          <a:p>
            <a:r>
              <a:rPr lang="en-US" dirty="0"/>
              <a:t>(c) It was reported in a major English newspaper that about 94% of healthcare organizations have experienced at least one cyberattack and 150 million patient health records have been breached between 2009 and 2014.</a:t>
            </a:r>
          </a:p>
        </p:txBody>
      </p:sp>
      <p:pic>
        <p:nvPicPr>
          <p:cNvPr id="4" name="Picture 3">
            <a:extLst>
              <a:ext uri="{FF2B5EF4-FFF2-40B4-BE49-F238E27FC236}">
                <a16:creationId xmlns:a16="http://schemas.microsoft.com/office/drawing/2014/main" id="{B518EF2B-BFBC-7341-859B-24A31AAD2D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894" y="3152001"/>
            <a:ext cx="10560424" cy="2991624"/>
          </a:xfrm>
          <a:prstGeom prst="rect">
            <a:avLst/>
          </a:prstGeom>
        </p:spPr>
      </p:pic>
    </p:spTree>
    <p:extLst>
      <p:ext uri="{BB962C8B-B14F-4D97-AF65-F5344CB8AC3E}">
        <p14:creationId xmlns:p14="http://schemas.microsoft.com/office/powerpoint/2010/main" val="37542522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7CCA905-3C25-7825-EBEB-267F814119EB}"/>
              </a:ext>
            </a:extLst>
          </p:cNvPr>
          <p:cNvSpPr txBox="1"/>
          <p:nvPr/>
        </p:nvSpPr>
        <p:spPr>
          <a:xfrm>
            <a:off x="717177" y="1075765"/>
            <a:ext cx="10730752" cy="4678204"/>
          </a:xfrm>
          <a:prstGeom prst="rect">
            <a:avLst/>
          </a:prstGeom>
          <a:noFill/>
        </p:spPr>
        <p:txBody>
          <a:bodyPr wrap="square" rtlCol="0">
            <a:spAutoFit/>
          </a:bodyPr>
          <a:lstStyle/>
          <a:p>
            <a:r>
              <a:rPr lang="en-IN" sz="2800" dirty="0"/>
              <a:t>WHICH ENCRYPTION WE CHOOSE AND WHY?</a:t>
            </a:r>
          </a:p>
          <a:p>
            <a:endParaRPr lang="en-IN" dirty="0"/>
          </a:p>
          <a:p>
            <a:pPr marL="342900" indent="-342900">
              <a:buAutoNum type="alphaLcParenBoth"/>
            </a:pPr>
            <a:r>
              <a:rPr lang="en-US" dirty="0"/>
              <a:t>Among cybersecure solutions for different kinds of cyber threats, we aim to improve security under cryptographic attack, which is carried out with the intention of revealing information that has been encrypted. Aiming to guarantee the security of medical images in the transfer process, an efficient and reliable image encryption system is required.</a:t>
            </a:r>
          </a:p>
          <a:p>
            <a:pPr marL="342900" indent="-342900">
              <a:buAutoNum type="alphaLcParenBoth"/>
            </a:pPr>
            <a:endParaRPr lang="en-US" dirty="0"/>
          </a:p>
          <a:p>
            <a:pPr marL="342900" indent="-342900">
              <a:buAutoNum type="alphaLcParenBoth"/>
            </a:pPr>
            <a:r>
              <a:rPr lang="en-IN" dirty="0"/>
              <a:t>Some of the famous methods are : Rivest Shamir Adleman (RSA), data encryption standard (DES), advanced encryption standard (AES), and international data encryption algorithm (IDEA)</a:t>
            </a:r>
          </a:p>
          <a:p>
            <a:pPr marL="342900" indent="-342900">
              <a:buAutoNum type="alphaLcParenBoth"/>
            </a:pPr>
            <a:endParaRPr lang="en-IN" dirty="0"/>
          </a:p>
          <a:p>
            <a:pPr marL="342900" indent="-342900">
              <a:buAutoNum type="alphaLcParenBoth"/>
            </a:pPr>
            <a:r>
              <a:rPr lang="en-US" dirty="0"/>
              <a:t>Since medical images own unique characteristics of strong correlation between adjacent pixels with high redundancy, we prefer special designed image encryption methods.</a:t>
            </a:r>
          </a:p>
          <a:p>
            <a:pPr marL="342900" indent="-342900">
              <a:buAutoNum type="alphaLcParenBoth"/>
            </a:pPr>
            <a:endParaRPr lang="en-IN" dirty="0"/>
          </a:p>
          <a:p>
            <a:pPr marL="342900" indent="-342900">
              <a:buAutoNum type="alphaLcParenBoth"/>
            </a:pPr>
            <a:r>
              <a:rPr lang="en-IN" dirty="0"/>
              <a:t>Due to the promising properties of high speed, parallelism computation, minimal storage,and unbreakable cryptosystms, </a:t>
            </a:r>
            <a:r>
              <a:rPr lang="en-IN" b="1" i="1" u="sng" dirty="0"/>
              <a:t>deoxyribonucleic acid (DNA) computing </a:t>
            </a:r>
            <a:r>
              <a:rPr lang="en-IN" dirty="0"/>
              <a:t>is adopted to encrypt medical images in the transfer process</a:t>
            </a:r>
          </a:p>
        </p:txBody>
      </p:sp>
    </p:spTree>
    <p:extLst>
      <p:ext uri="{BB962C8B-B14F-4D97-AF65-F5344CB8AC3E}">
        <p14:creationId xmlns:p14="http://schemas.microsoft.com/office/powerpoint/2010/main" val="10899833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3C56F5-6EE3-907F-8BD1-EFD80496D386}"/>
              </a:ext>
            </a:extLst>
          </p:cNvPr>
          <p:cNvSpPr txBox="1"/>
          <p:nvPr/>
        </p:nvSpPr>
        <p:spPr>
          <a:xfrm>
            <a:off x="80682" y="591671"/>
            <a:ext cx="11779624" cy="5509200"/>
          </a:xfrm>
          <a:prstGeom prst="rect">
            <a:avLst/>
          </a:prstGeom>
          <a:noFill/>
        </p:spPr>
        <p:txBody>
          <a:bodyPr wrap="square" rtlCol="0">
            <a:spAutoFit/>
          </a:bodyPr>
          <a:lstStyle/>
          <a:p>
            <a:r>
              <a:rPr lang="en-IN" sz="2800" b="1" dirty="0">
                <a:solidFill>
                  <a:srgbClr val="FF0000"/>
                </a:solidFill>
              </a:rPr>
              <a:t>                                              GOALS AND OBJECTIVES:</a:t>
            </a:r>
          </a:p>
          <a:p>
            <a:endParaRPr lang="en-IN" dirty="0"/>
          </a:p>
          <a:p>
            <a:pPr marL="342900" indent="-342900">
              <a:buAutoNum type="alphaLcParenBoth"/>
            </a:pPr>
            <a:r>
              <a:rPr lang="en-US" dirty="0"/>
              <a:t>Creating a Consistent and High-Capacity Workflow for Medical Image Encryption: Generally, healthcare professionals prefer smooth workflow with real-time and consistent response to reach the final conclusion in clinical diagnosis. If adopting complicated and annoying image encryption workflow, professionals might resist encryption in transfer process to improve security.</a:t>
            </a:r>
          </a:p>
          <a:p>
            <a:pPr marL="342900" indent="-342900">
              <a:buAutoNum type="alphaLcParenBoth"/>
            </a:pPr>
            <a:endParaRPr lang="en-US" dirty="0"/>
          </a:p>
          <a:p>
            <a:pPr marL="342900" indent="-342900">
              <a:buAutoNum type="alphaLcParenBoth"/>
            </a:pPr>
            <a:r>
              <a:rPr lang="en-US" dirty="0"/>
              <a:t>Secure Ability Using Random Mechanism and Image Data for High Complexity: Random mechanism is widely recognized as a means to increase difficulty of cracking. Meanwhile, images themselves recognized as high-dimensional data can be a natural source to bring high complexity. </a:t>
            </a:r>
          </a:p>
          <a:p>
            <a:pPr marL="342900" indent="-342900">
              <a:buAutoNum type="alphaLcParenBoth"/>
            </a:pPr>
            <a:endParaRPr lang="en-US" dirty="0"/>
          </a:p>
          <a:p>
            <a:pPr marL="342900" indent="-342900">
              <a:buAutoNum type="alphaLcParenBoth"/>
            </a:pPr>
            <a:r>
              <a:rPr lang="en-US" dirty="0"/>
              <a:t>Producing Content-Aware Encryption for Medical Images: Due to properties of taken devices, medical images generally own strong correlation between adjacent pixels with high redundancy. In other words, local and neighboring pixels share the characteristics of naturally and smoothly varying. Our main focus is to link image content and encryption process for higher complexity.</a:t>
            </a:r>
          </a:p>
          <a:p>
            <a:pPr marL="342900" indent="-342900">
              <a:buAutoNum type="alphaLcParenBoth"/>
            </a:pPr>
            <a:endParaRPr lang="en-US" dirty="0"/>
          </a:p>
          <a:p>
            <a:pPr marL="342900" indent="-342900">
              <a:buAutoNum type="alphaLcParenBoth"/>
            </a:pPr>
            <a:r>
              <a:rPr lang="en-US" dirty="0"/>
              <a:t>Building a randomly DNA encoding module to create random mappings between image pixels and computing and a content-aware permutation and diffusion module to construct a content-related permutation sequence, where both modules greatly improve secure ability.</a:t>
            </a:r>
            <a:endParaRPr lang="en-IN" dirty="0"/>
          </a:p>
        </p:txBody>
      </p:sp>
    </p:spTree>
    <p:extLst>
      <p:ext uri="{BB962C8B-B14F-4D97-AF65-F5344CB8AC3E}">
        <p14:creationId xmlns:p14="http://schemas.microsoft.com/office/powerpoint/2010/main" val="1194608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E4F1768-55E2-1095-3BD4-2DD5850095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71" y="317919"/>
            <a:ext cx="11591363" cy="3111081"/>
          </a:xfrm>
          <a:prstGeom prst="rect">
            <a:avLst/>
          </a:prstGeom>
        </p:spPr>
      </p:pic>
      <p:sp>
        <p:nvSpPr>
          <p:cNvPr id="4" name="TextBox 3">
            <a:extLst>
              <a:ext uri="{FF2B5EF4-FFF2-40B4-BE49-F238E27FC236}">
                <a16:creationId xmlns:a16="http://schemas.microsoft.com/office/drawing/2014/main" id="{6E751CB4-94E6-2A03-6DAE-4E17EAC11D3F}"/>
              </a:ext>
            </a:extLst>
          </p:cNvPr>
          <p:cNvSpPr txBox="1"/>
          <p:nvPr/>
        </p:nvSpPr>
        <p:spPr>
          <a:xfrm>
            <a:off x="286871" y="3299012"/>
            <a:ext cx="11474823" cy="3416320"/>
          </a:xfrm>
          <a:prstGeom prst="rect">
            <a:avLst/>
          </a:prstGeom>
          <a:noFill/>
        </p:spPr>
        <p:txBody>
          <a:bodyPr wrap="square" rtlCol="0">
            <a:spAutoFit/>
          </a:bodyPr>
          <a:lstStyle/>
          <a:p>
            <a:r>
              <a:rPr lang="en-IN" dirty="0"/>
              <a:t>                                        The modules used in the encryption and decryption processes are :</a:t>
            </a:r>
          </a:p>
          <a:p>
            <a:pPr marL="342900" indent="-342900">
              <a:buAutoNum type="alphaLcParenBoth"/>
            </a:pPr>
            <a:r>
              <a:rPr lang="en-US" dirty="0"/>
              <a:t>randomly DNA encoding module                                                              (b) content-aware permutation and diffusion module</a:t>
            </a:r>
          </a:p>
          <a:p>
            <a:endParaRPr lang="en-US" dirty="0"/>
          </a:p>
          <a:p>
            <a:r>
              <a:rPr lang="en-US" dirty="0"/>
              <a:t>The DNA decoding procedures can be seen as the inverse process of the previous DNA encoding procedures. Therefore, we can notice that both sender and receiver share the same modules.</a:t>
            </a:r>
          </a:p>
          <a:p>
            <a:endParaRPr lang="en-US" dirty="0"/>
          </a:p>
          <a:p>
            <a:r>
              <a:rPr lang="en-US" dirty="0"/>
              <a:t>In the encoding process, we give the medical image and the key(K) as the input and the output is the cipher image.</a:t>
            </a:r>
          </a:p>
          <a:p>
            <a:endParaRPr lang="en-US" dirty="0"/>
          </a:p>
          <a:p>
            <a:r>
              <a:rPr lang="en-US" dirty="0"/>
              <a:t>The cipher image is transmitted to the receiver end from the sender through appropriate channel.</a:t>
            </a:r>
          </a:p>
          <a:p>
            <a:endParaRPr lang="en-US" dirty="0"/>
          </a:p>
          <a:p>
            <a:r>
              <a:rPr lang="en-US" dirty="0"/>
              <a:t>In the decoding process, we give the key(K) and the cipher image as the input and the output is the original image.</a:t>
            </a:r>
          </a:p>
          <a:p>
            <a:r>
              <a:rPr lang="en-US" dirty="0"/>
              <a:t>.</a:t>
            </a:r>
            <a:endParaRPr lang="en-IN" dirty="0"/>
          </a:p>
        </p:txBody>
      </p:sp>
    </p:spTree>
    <p:extLst>
      <p:ext uri="{BB962C8B-B14F-4D97-AF65-F5344CB8AC3E}">
        <p14:creationId xmlns:p14="http://schemas.microsoft.com/office/powerpoint/2010/main" val="10915511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531B65-F8C4-1D42-C228-4B887B2DB774}"/>
              </a:ext>
            </a:extLst>
          </p:cNvPr>
          <p:cNvSpPr txBox="1"/>
          <p:nvPr/>
        </p:nvSpPr>
        <p:spPr>
          <a:xfrm flipH="1">
            <a:off x="0" y="80682"/>
            <a:ext cx="11698045" cy="2308324"/>
          </a:xfrm>
          <a:prstGeom prst="rect">
            <a:avLst/>
          </a:prstGeom>
          <a:noFill/>
        </p:spPr>
        <p:txBody>
          <a:bodyPr wrap="square" rtlCol="0">
            <a:spAutoFit/>
          </a:bodyPr>
          <a:lstStyle/>
          <a:p>
            <a:r>
              <a:rPr lang="en-IN" sz="2400" b="1" dirty="0"/>
              <a:t>                                                   Randomly DNA Encoding Module</a:t>
            </a:r>
          </a:p>
          <a:p>
            <a:pPr marL="457200" indent="-457200">
              <a:buAutoNum type="alphaUcPeriod"/>
            </a:pPr>
            <a:endParaRPr lang="en-IN" sz="2400" b="1" dirty="0"/>
          </a:p>
          <a:p>
            <a:r>
              <a:rPr lang="en-US" sz="1600" dirty="0"/>
              <a:t>The DNA encoding process reconstructs the image data into DNA format for later calculation. The advantage of DNA encoding is that there are several different rules to choose, and we introduce chaotic system, which makes the variety of rules more diverse and elusive.</a:t>
            </a:r>
          </a:p>
          <a:p>
            <a:endParaRPr lang="en-US" sz="1600" dirty="0"/>
          </a:p>
          <a:p>
            <a:r>
              <a:rPr lang="en-US" sz="1600" dirty="0"/>
              <a:t>There are four kinds of DNA bases: 1) adenine (A); 2)guanine (G); 3) cytosine (C); and 4) thymine (T). Adenine and thymine is a complementary pair, while cytosine and guanine is a complementary pair in human genome. In this case, there are totally eight kinds of encoding rules, as per the following table:</a:t>
            </a:r>
            <a:endParaRPr lang="en-IN" sz="1600" dirty="0"/>
          </a:p>
        </p:txBody>
      </p:sp>
      <p:pic>
        <p:nvPicPr>
          <p:cNvPr id="4" name="Picture 3">
            <a:extLst>
              <a:ext uri="{FF2B5EF4-FFF2-40B4-BE49-F238E27FC236}">
                <a16:creationId xmlns:a16="http://schemas.microsoft.com/office/drawing/2014/main" id="{CD6483AC-203F-95F9-8954-7DAC2DB70C9B}"/>
              </a:ext>
            </a:extLst>
          </p:cNvPr>
          <p:cNvPicPr>
            <a:picLocks noChangeAspect="1"/>
          </p:cNvPicPr>
          <p:nvPr/>
        </p:nvPicPr>
        <p:blipFill rotWithShape="1">
          <a:blip r:embed="rId2">
            <a:extLst>
              <a:ext uri="{28A0092B-C50C-407E-A947-70E740481C1C}">
                <a14:useLocalDpi xmlns:a14="http://schemas.microsoft.com/office/drawing/2010/main" val="0"/>
              </a:ext>
            </a:extLst>
          </a:blip>
          <a:srcRect t="5455"/>
          <a:stretch/>
        </p:blipFill>
        <p:spPr>
          <a:xfrm>
            <a:off x="2303929" y="2528047"/>
            <a:ext cx="7162800" cy="2976282"/>
          </a:xfrm>
          <a:prstGeom prst="rect">
            <a:avLst/>
          </a:prstGeom>
        </p:spPr>
      </p:pic>
      <p:sp>
        <p:nvSpPr>
          <p:cNvPr id="5" name="TextBox 4">
            <a:extLst>
              <a:ext uri="{FF2B5EF4-FFF2-40B4-BE49-F238E27FC236}">
                <a16:creationId xmlns:a16="http://schemas.microsoft.com/office/drawing/2014/main" id="{39CEE4CA-6C37-2BD2-BF9B-D5EC279C392E}"/>
              </a:ext>
            </a:extLst>
          </p:cNvPr>
          <p:cNvSpPr txBox="1"/>
          <p:nvPr/>
        </p:nvSpPr>
        <p:spPr>
          <a:xfrm flipH="1">
            <a:off x="0" y="5504329"/>
            <a:ext cx="11369943" cy="646331"/>
          </a:xfrm>
          <a:prstGeom prst="rect">
            <a:avLst/>
          </a:prstGeom>
          <a:noFill/>
        </p:spPr>
        <p:txBody>
          <a:bodyPr wrap="square" rtlCol="0">
            <a:spAutoFit/>
          </a:bodyPr>
          <a:lstStyle/>
          <a:p>
            <a:r>
              <a:rPr lang="en-US" dirty="0"/>
              <a:t>The module proposed in this section needs to randomly select different rules for encoding each pixel in the image, so that the encoding is done in a proper and efficient manner.</a:t>
            </a:r>
            <a:endParaRPr lang="en-IN" dirty="0"/>
          </a:p>
        </p:txBody>
      </p:sp>
    </p:spTree>
    <p:extLst>
      <p:ext uri="{BB962C8B-B14F-4D97-AF65-F5344CB8AC3E}">
        <p14:creationId xmlns:p14="http://schemas.microsoft.com/office/powerpoint/2010/main" val="2661333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B148AC-ECC4-9968-7DA5-399C7D7547D5}"/>
              </a:ext>
            </a:extLst>
          </p:cNvPr>
          <p:cNvPicPr>
            <a:picLocks noChangeAspect="1"/>
          </p:cNvPicPr>
          <p:nvPr/>
        </p:nvPicPr>
        <p:blipFill rotWithShape="1">
          <a:blip r:embed="rId2">
            <a:extLst>
              <a:ext uri="{28A0092B-C50C-407E-A947-70E740481C1C}">
                <a14:useLocalDpi xmlns:a14="http://schemas.microsoft.com/office/drawing/2010/main" val="0"/>
              </a:ext>
            </a:extLst>
          </a:blip>
          <a:srcRect l="1591" r="3551"/>
          <a:stretch/>
        </p:blipFill>
        <p:spPr>
          <a:xfrm>
            <a:off x="2402541" y="326023"/>
            <a:ext cx="6947647" cy="3779812"/>
          </a:xfrm>
          <a:prstGeom prst="rect">
            <a:avLst/>
          </a:prstGeom>
        </p:spPr>
      </p:pic>
      <p:sp>
        <p:nvSpPr>
          <p:cNvPr id="4" name="TextBox 3">
            <a:extLst>
              <a:ext uri="{FF2B5EF4-FFF2-40B4-BE49-F238E27FC236}">
                <a16:creationId xmlns:a16="http://schemas.microsoft.com/office/drawing/2014/main" id="{E1CCFB4A-C941-29E0-1FA0-D4838EC1356C}"/>
              </a:ext>
            </a:extLst>
          </p:cNvPr>
          <p:cNvSpPr txBox="1"/>
          <p:nvPr/>
        </p:nvSpPr>
        <p:spPr>
          <a:xfrm flipH="1">
            <a:off x="89647" y="4365812"/>
            <a:ext cx="11785006" cy="2031325"/>
          </a:xfrm>
          <a:prstGeom prst="rect">
            <a:avLst/>
          </a:prstGeom>
          <a:noFill/>
        </p:spPr>
        <p:txBody>
          <a:bodyPr wrap="square" rtlCol="0">
            <a:spAutoFit/>
          </a:bodyPr>
          <a:lstStyle/>
          <a:p>
            <a:r>
              <a:rPr lang="en-IN" b="1" dirty="0"/>
              <a:t>PWLCM</a:t>
            </a:r>
            <a:r>
              <a:rPr lang="en-IN" dirty="0"/>
              <a:t> stands for “</a:t>
            </a:r>
            <a:r>
              <a:rPr lang="en-IN" dirty="0">
                <a:solidFill>
                  <a:srgbClr val="000000"/>
                </a:solidFill>
                <a:latin typeface="STIXGeneral-Regular"/>
              </a:rPr>
              <a:t>P</a:t>
            </a:r>
            <a:r>
              <a:rPr lang="en-IN" b="0" i="0" dirty="0">
                <a:solidFill>
                  <a:srgbClr val="000000"/>
                </a:solidFill>
                <a:effectLst/>
                <a:latin typeface="STIXGeneral-Regular"/>
              </a:rPr>
              <a:t>iecewise </a:t>
            </a:r>
            <a:r>
              <a:rPr lang="en-IN" dirty="0">
                <a:solidFill>
                  <a:srgbClr val="000000"/>
                </a:solidFill>
                <a:latin typeface="STIXGeneral-Regular"/>
              </a:rPr>
              <a:t>L</a:t>
            </a:r>
            <a:r>
              <a:rPr lang="en-IN" b="0" i="0" dirty="0">
                <a:solidFill>
                  <a:srgbClr val="000000"/>
                </a:solidFill>
                <a:effectLst/>
                <a:latin typeface="STIXGeneral-Regular"/>
              </a:rPr>
              <a:t>inear </a:t>
            </a:r>
            <a:r>
              <a:rPr lang="en-IN" dirty="0">
                <a:solidFill>
                  <a:srgbClr val="000000"/>
                </a:solidFill>
                <a:latin typeface="STIXGeneral-Regular"/>
              </a:rPr>
              <a:t>C</a:t>
            </a:r>
            <a:r>
              <a:rPr lang="en-IN" b="0" i="0" dirty="0">
                <a:solidFill>
                  <a:srgbClr val="000000"/>
                </a:solidFill>
                <a:effectLst/>
                <a:latin typeface="STIXGeneral-Regular"/>
              </a:rPr>
              <a:t>haotic </a:t>
            </a:r>
            <a:r>
              <a:rPr lang="en-IN" dirty="0">
                <a:solidFill>
                  <a:srgbClr val="000000"/>
                </a:solidFill>
                <a:latin typeface="STIXGeneral-Regular"/>
              </a:rPr>
              <a:t>M</a:t>
            </a:r>
            <a:r>
              <a:rPr lang="en-IN" b="0" i="0" dirty="0">
                <a:solidFill>
                  <a:srgbClr val="000000"/>
                </a:solidFill>
                <a:effectLst/>
                <a:latin typeface="STIXGeneral-Regular"/>
              </a:rPr>
              <a:t>ap”</a:t>
            </a:r>
          </a:p>
          <a:p>
            <a:endParaRPr lang="en-IN" dirty="0">
              <a:solidFill>
                <a:srgbClr val="000000"/>
              </a:solidFill>
              <a:latin typeface="STIXGeneral-Regular"/>
            </a:endParaRPr>
          </a:p>
          <a:p>
            <a:r>
              <a:rPr lang="en-US" dirty="0"/>
              <a:t>The </a:t>
            </a:r>
            <a:r>
              <a:rPr lang="en-US" b="1" dirty="0"/>
              <a:t>SHA256 algorithm</a:t>
            </a:r>
            <a:r>
              <a:rPr lang="en-US" dirty="0"/>
              <a:t> is used to calculate the hash value of the initial key and generate a random factor, which is a necessary initialization parameter for the PWLCM to generate a pseudo random DNA-rule-select sequence. By using this chaotic map, a small change in the initial random factor will lead to huge variation in the generated sequence, which can significant improve the key sensitivity of the cryptosystem. Finally, this sequence is used to establish the mapping between each byte in the image data and the eight different DNA encoding rules.</a:t>
            </a:r>
            <a:endParaRPr lang="en-IN" dirty="0"/>
          </a:p>
        </p:txBody>
      </p:sp>
    </p:spTree>
    <p:extLst>
      <p:ext uri="{BB962C8B-B14F-4D97-AF65-F5344CB8AC3E}">
        <p14:creationId xmlns:p14="http://schemas.microsoft.com/office/powerpoint/2010/main" val="1048119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6C7FD6-93B1-B4EB-DE5E-EE24FEFDB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7918" y="192179"/>
            <a:ext cx="4533376" cy="3599892"/>
          </a:xfrm>
          <a:prstGeom prst="rect">
            <a:avLst/>
          </a:prstGeom>
        </p:spPr>
      </p:pic>
      <p:pic>
        <p:nvPicPr>
          <p:cNvPr id="5" name="Picture 4">
            <a:extLst>
              <a:ext uri="{FF2B5EF4-FFF2-40B4-BE49-F238E27FC236}">
                <a16:creationId xmlns:a16="http://schemas.microsoft.com/office/drawing/2014/main" id="{AE9E64EE-EE40-820F-AD0D-D770695F6694}"/>
              </a:ext>
            </a:extLst>
          </p:cNvPr>
          <p:cNvPicPr>
            <a:picLocks noChangeAspect="1"/>
          </p:cNvPicPr>
          <p:nvPr/>
        </p:nvPicPr>
        <p:blipFill rotWithShape="1">
          <a:blip r:embed="rId3">
            <a:extLst>
              <a:ext uri="{28A0092B-C50C-407E-A947-70E740481C1C}">
                <a14:useLocalDpi xmlns:a14="http://schemas.microsoft.com/office/drawing/2010/main" val="0"/>
              </a:ext>
            </a:extLst>
          </a:blip>
          <a:srcRect t="4374"/>
          <a:stretch/>
        </p:blipFill>
        <p:spPr>
          <a:xfrm>
            <a:off x="5907741" y="192179"/>
            <a:ext cx="6066340" cy="3599891"/>
          </a:xfrm>
          <a:prstGeom prst="rect">
            <a:avLst/>
          </a:prstGeom>
        </p:spPr>
      </p:pic>
      <p:sp>
        <p:nvSpPr>
          <p:cNvPr id="6" name="TextBox 5">
            <a:extLst>
              <a:ext uri="{FF2B5EF4-FFF2-40B4-BE49-F238E27FC236}">
                <a16:creationId xmlns:a16="http://schemas.microsoft.com/office/drawing/2014/main" id="{0132EF8B-9D9D-EB50-005F-A1BB36483566}"/>
              </a:ext>
            </a:extLst>
          </p:cNvPr>
          <p:cNvSpPr txBox="1"/>
          <p:nvPr/>
        </p:nvSpPr>
        <p:spPr>
          <a:xfrm>
            <a:off x="208953" y="4634753"/>
            <a:ext cx="11681012" cy="1477328"/>
          </a:xfrm>
          <a:prstGeom prst="rect">
            <a:avLst/>
          </a:prstGeom>
          <a:noFill/>
        </p:spPr>
        <p:txBody>
          <a:bodyPr wrap="square" rtlCol="0">
            <a:spAutoFit/>
          </a:bodyPr>
          <a:lstStyle/>
          <a:p>
            <a:r>
              <a:rPr lang="en-US" dirty="0"/>
              <a:t>Here the initial input x</a:t>
            </a:r>
            <a:r>
              <a:rPr lang="en-US" sz="1200" dirty="0"/>
              <a:t>1</a:t>
            </a:r>
            <a:r>
              <a:rPr lang="en-US" dirty="0"/>
              <a:t> is the random factor and the p ∈ (0, 0.5] is a parameter of PWLCM.</a:t>
            </a:r>
          </a:p>
          <a:p>
            <a:endParaRPr lang="en-US" dirty="0"/>
          </a:p>
          <a:p>
            <a:r>
              <a:rPr lang="en-US" dirty="0"/>
              <a:t>The bit array is created by flattening the original medical image matrix (2-dimensional) into a set of       1-dimensional column vectors. Flattening is done to reduce the dimensionality of the image matrix as it makes our sequence selection process much simpler.</a:t>
            </a:r>
            <a:endParaRPr lang="en-IN" dirty="0"/>
          </a:p>
        </p:txBody>
      </p:sp>
    </p:spTree>
    <p:extLst>
      <p:ext uri="{BB962C8B-B14F-4D97-AF65-F5344CB8AC3E}">
        <p14:creationId xmlns:p14="http://schemas.microsoft.com/office/powerpoint/2010/main" val="25033794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3F6123-5D2C-F303-9225-AEC8F7FE4D9D}"/>
              </a:ext>
            </a:extLst>
          </p:cNvPr>
          <p:cNvSpPr txBox="1"/>
          <p:nvPr/>
        </p:nvSpPr>
        <p:spPr>
          <a:xfrm>
            <a:off x="161365" y="573741"/>
            <a:ext cx="11017623" cy="2769989"/>
          </a:xfrm>
          <a:prstGeom prst="rect">
            <a:avLst/>
          </a:prstGeom>
          <a:noFill/>
        </p:spPr>
        <p:txBody>
          <a:bodyPr wrap="square" rtlCol="0">
            <a:spAutoFit/>
          </a:bodyPr>
          <a:lstStyle/>
          <a:p>
            <a:r>
              <a:rPr lang="en-IN" sz="2400" b="1" dirty="0"/>
              <a:t>             Content-Aware Permutation and Diffusion Module</a:t>
            </a:r>
          </a:p>
          <a:p>
            <a:endParaRPr lang="en-IN" sz="2400" b="1" dirty="0"/>
          </a:p>
          <a:p>
            <a:r>
              <a:rPr lang="en-US" dirty="0"/>
              <a:t>Permutation and diffusion are two basic methods of symmetric encryption. However, traditional methods either only generate the permutation sequence by the key, where the sensitivity to content is weak, or need to transfer the hash value of the original graph to the encryption part that pose a threat to the security. In contrast, our method take advantage of the reversibility of permutation operation and the commutative law of DNA operation, and cleverly realize the reversible content-related permutation and diffusion without transmitting any data other than the cipher image. It overcomes the shortcomings of both two methods.</a:t>
            </a:r>
            <a:endParaRPr lang="en-IN" dirty="0"/>
          </a:p>
        </p:txBody>
      </p:sp>
      <p:pic>
        <p:nvPicPr>
          <p:cNvPr id="4" name="Picture 3">
            <a:extLst>
              <a:ext uri="{FF2B5EF4-FFF2-40B4-BE49-F238E27FC236}">
                <a16:creationId xmlns:a16="http://schemas.microsoft.com/office/drawing/2014/main" id="{FF5A8C86-7770-4230-84CB-02C4DC2EC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529" y="3343730"/>
            <a:ext cx="8193742" cy="3514270"/>
          </a:xfrm>
          <a:prstGeom prst="rect">
            <a:avLst/>
          </a:prstGeom>
        </p:spPr>
      </p:pic>
    </p:spTree>
    <p:extLst>
      <p:ext uri="{BB962C8B-B14F-4D97-AF65-F5344CB8AC3E}">
        <p14:creationId xmlns:p14="http://schemas.microsoft.com/office/powerpoint/2010/main" val="941343720"/>
      </p:ext>
    </p:extLst>
  </p:cSld>
  <p:clrMapOvr>
    <a:masterClrMapping/>
  </p:clrMapOvr>
</p:sld>
</file>

<file path=ppt/theme/_rels/theme14.xml.rels><?xml version="1.0" encoding="UTF-8" standalone="yes"?>
<Relationships xmlns="http://schemas.openxmlformats.org/package/2006/relationships"><Relationship Id="rId1" Type="http://schemas.openxmlformats.org/officeDocument/2006/relationships/image" Target="../media/image8.jpeg"/></Relationships>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8.jpeg"/></Relationships>
</file>

<file path=ppt/theme/_rels/theme9.xml.rels><?xml version="1.0" encoding="UTF-8" standalone="yes"?>
<Relationships xmlns="http://schemas.openxmlformats.org/package/2006/relationships"><Relationship Id="rId1" Type="http://schemas.openxmlformats.org/officeDocument/2006/relationships/image" Target="../media/image12.jpeg"/></Relationships>
</file>

<file path=ppt/theme/theme1.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10.xml><?xml version="1.0" encoding="utf-8"?>
<a:theme xmlns:a="http://schemas.openxmlformats.org/drawingml/2006/main" name="1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1.xml><?xml version="1.0" encoding="utf-8"?>
<a:theme xmlns:a="http://schemas.openxmlformats.org/drawingml/2006/main" name="2_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12.xml><?xml version="1.0" encoding="utf-8"?>
<a:theme xmlns:a="http://schemas.openxmlformats.org/drawingml/2006/main" name="1_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13.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14.xml><?xml version="1.0" encoding="utf-8"?>
<a:theme xmlns:a="http://schemas.openxmlformats.org/drawingml/2006/main" name="1_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3.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5.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6.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7.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ppt/theme/theme8.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9.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Facet</Template>
  <TotalTime>190</TotalTime>
  <Words>2218</Words>
  <Application>Microsoft Office PowerPoint</Application>
  <PresentationFormat>Widescreen</PresentationFormat>
  <Paragraphs>118</Paragraphs>
  <Slides>19</Slides>
  <Notes>0</Notes>
  <HiddenSlides>0</HiddenSlides>
  <MMClips>0</MMClips>
  <ScaleCrop>false</ScaleCrop>
  <HeadingPairs>
    <vt:vector size="6" baseType="variant">
      <vt:variant>
        <vt:lpstr>Fonts Used</vt:lpstr>
      </vt:variant>
      <vt:variant>
        <vt:i4>14</vt:i4>
      </vt:variant>
      <vt:variant>
        <vt:lpstr>Theme</vt:lpstr>
      </vt:variant>
      <vt:variant>
        <vt:i4>14</vt:i4>
      </vt:variant>
      <vt:variant>
        <vt:lpstr>Slide Titles</vt:lpstr>
      </vt:variant>
      <vt:variant>
        <vt:i4>19</vt:i4>
      </vt:variant>
    </vt:vector>
  </HeadingPairs>
  <TitlesOfParts>
    <vt:vector size="47" baseType="lpstr">
      <vt:lpstr>Arial</vt:lpstr>
      <vt:lpstr>Bookman Old Style</vt:lpstr>
      <vt:lpstr>Calibri</vt:lpstr>
      <vt:lpstr>Calibri Light</vt:lpstr>
      <vt:lpstr>Century Gothic</vt:lpstr>
      <vt:lpstr>Century Schoolbook</vt:lpstr>
      <vt:lpstr>Corbel</vt:lpstr>
      <vt:lpstr>Garamond</vt:lpstr>
      <vt:lpstr>Gill Sans MT</vt:lpstr>
      <vt:lpstr>Rockwell</vt:lpstr>
      <vt:lpstr>STIXGeneral-Regular</vt:lpstr>
      <vt:lpstr>Trebuchet MS</vt:lpstr>
      <vt:lpstr>Wingdings 2</vt:lpstr>
      <vt:lpstr>Wingdings 3</vt:lpstr>
      <vt:lpstr>1_Facet</vt:lpstr>
      <vt:lpstr>Organic</vt:lpstr>
      <vt:lpstr>Gallery</vt:lpstr>
      <vt:lpstr>Celestial</vt:lpstr>
      <vt:lpstr>Basis</vt:lpstr>
      <vt:lpstr>Retrospect</vt:lpstr>
      <vt:lpstr>Slice</vt:lpstr>
      <vt:lpstr>View</vt:lpstr>
      <vt:lpstr>Damask</vt:lpstr>
      <vt:lpstr>1_Retrospect</vt:lpstr>
      <vt:lpstr>2_Retrospect</vt:lpstr>
      <vt:lpstr>1_Slice</vt:lpstr>
      <vt:lpstr>Berlin</vt:lpstr>
      <vt:lpstr>1_Celestial</vt:lpstr>
      <vt:lpstr>Medical Image Encryption by Content-Aware DNA Computing for Secure Healthcare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Medical Image Encryption by Content-Aware DNA Computing for Secure Healthcare</dc:title>
  <dc:creator>MAYUKH DATTA</dc:creator>
  <cp:lastModifiedBy>MAYUKH DATTA</cp:lastModifiedBy>
  <cp:revision>1</cp:revision>
  <dcterms:created xsi:type="dcterms:W3CDTF">2023-09-06T18:59:35Z</dcterms:created>
  <dcterms:modified xsi:type="dcterms:W3CDTF">2023-09-06T22:09:39Z</dcterms:modified>
</cp:coreProperties>
</file>